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63" r:id="rId6"/>
    <p:sldId id="269" r:id="rId7"/>
    <p:sldId id="286" r:id="rId8"/>
    <p:sldId id="287" r:id="rId9"/>
    <p:sldId id="264" r:id="rId10"/>
    <p:sldId id="288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65029" autoAdjust="0"/>
  </p:normalViewPr>
  <p:slideViewPr>
    <p:cSldViewPr snapToGrid="0">
      <p:cViewPr varScale="1">
        <p:scale>
          <a:sx n="40" d="100"/>
          <a:sy n="40" d="100"/>
        </p:scale>
        <p:origin x="1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F08B-11F2-4397-B536-6943F93DBBA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17524-14CD-4068-AFDC-A6AAE4D4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CDD is a peculiarly American policy concern:</a:t>
            </a:r>
            <a:r>
              <a:rPr lang="en-US" baseline="0" dirty="0" smtClean="0"/>
              <a:t> new techs will undermine primacy</a:t>
            </a:r>
            <a:endParaRPr lang="en-US" dirty="0" smtClean="0"/>
          </a:p>
          <a:p>
            <a:r>
              <a:rPr lang="en-US" dirty="0" smtClean="0"/>
              <a:t>Gray zone characteristics: aggression combining domains</a:t>
            </a:r>
            <a:r>
              <a:rPr lang="en-US" baseline="0" dirty="0" smtClean="0"/>
              <a:t> to</a:t>
            </a:r>
            <a:r>
              <a:rPr lang="en-US" dirty="0" smtClean="0"/>
              <a:t> work around deterrent (real or implied)—aggressor constrained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CDD policy concern also an opportunity to advance theory</a:t>
            </a:r>
          </a:p>
          <a:p>
            <a:r>
              <a:rPr lang="en-US" dirty="0" smtClean="0"/>
              <a:t>Deterrence has</a:t>
            </a:r>
            <a:r>
              <a:rPr lang="en-US" baseline="0" dirty="0" smtClean="0"/>
              <a:t> many ends, and many 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</a:t>
            </a:r>
            <a:r>
              <a:rPr lang="en-US" baseline="0" dirty="0" smtClean="0"/>
              <a:t> preliminary findings from UCSD-</a:t>
            </a:r>
            <a:r>
              <a:rPr lang="en-US" baseline="0" dirty="0" err="1" smtClean="0"/>
              <a:t>UoT</a:t>
            </a:r>
            <a:r>
              <a:rPr lang="en-US" baseline="0" dirty="0" smtClean="0"/>
              <a:t>-UCB-LLNL Minerva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&gt; exploit &gt; </a:t>
            </a:r>
            <a:r>
              <a:rPr lang="en-US" dirty="0" err="1" smtClean="0"/>
              <a:t>atk</a:t>
            </a:r>
            <a:endParaRPr lang="en-US" dirty="0" smtClean="0"/>
          </a:p>
          <a:p>
            <a:r>
              <a:rPr lang="en-US" dirty="0" smtClean="0"/>
              <a:t>Irritants &gt; amplifications &gt; myths</a:t>
            </a:r>
          </a:p>
          <a:p>
            <a:r>
              <a:rPr lang="en-US" dirty="0" smtClean="0"/>
              <a:t>Deterrence fails because it succeeds</a:t>
            </a:r>
          </a:p>
          <a:p>
            <a:r>
              <a:rPr lang="en-US" dirty="0" smtClean="0"/>
              <a:t>Consequences:</a:t>
            </a:r>
            <a:r>
              <a:rPr lang="en-US" baseline="0" dirty="0" smtClean="0"/>
              <a:t> retaliation and future utility</a:t>
            </a:r>
          </a:p>
          <a:p>
            <a:r>
              <a:rPr lang="en-US" baseline="0" dirty="0" smtClean="0"/>
              <a:t>Security vs. innovation tradeoffs in society AND within military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Sgt</a:t>
            </a:r>
            <a:r>
              <a:rPr lang="en-US" dirty="0" smtClean="0"/>
              <a:t> </a:t>
            </a:r>
            <a:r>
              <a:rPr lang="en-US" dirty="0" err="1" smtClean="0"/>
              <a:t>Cullins</a:t>
            </a:r>
            <a:r>
              <a:rPr lang="en-US" dirty="0" smtClean="0"/>
              <a:t> Tank—German beach obstacles welded onto</a:t>
            </a:r>
            <a:r>
              <a:rPr lang="en-US" baseline="0" dirty="0" smtClean="0"/>
              <a:t> M-4 Sherman tanks to bulldoze through hedgerows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Falconview</a:t>
            </a:r>
            <a:r>
              <a:rPr lang="en-US" dirty="0" smtClean="0"/>
              <a:t>—a saga of user innovation outpacing the procurement offices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7524-14CD-4068-AFDC-A6AAE4D40E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6B22-EA99-4587-9699-C242F98DCA9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E196-813E-41FB-8095-49C0BB16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n.lindsay@utoronto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75" y="226032"/>
            <a:ext cx="8568647" cy="194181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Hacking the CAF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If you can’t beat ‘</a:t>
            </a:r>
            <a:r>
              <a:rPr lang="en-US" sz="5300" dirty="0" err="1" smtClean="0"/>
              <a:t>em</a:t>
            </a:r>
            <a:r>
              <a:rPr lang="en-US" sz="5300" dirty="0" smtClean="0"/>
              <a:t>, join ‘</a:t>
            </a:r>
            <a:r>
              <a:rPr lang="en-US" sz="5300" dirty="0" err="1" smtClean="0"/>
              <a:t>em</a:t>
            </a:r>
            <a:r>
              <a:rPr lang="en-US" sz="5300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8" y="2835667"/>
            <a:ext cx="6858000" cy="38322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Jon R. Lindsay</a:t>
            </a:r>
          </a:p>
          <a:p>
            <a:r>
              <a:rPr lang="en-US" dirty="0" smtClean="0"/>
              <a:t>Assistant Professor of Digital Media and Global Affairs</a:t>
            </a:r>
          </a:p>
          <a:p>
            <a:r>
              <a:rPr lang="en-US" dirty="0" err="1" smtClean="0"/>
              <a:t>Munk</a:t>
            </a:r>
            <a:r>
              <a:rPr lang="en-US" dirty="0" smtClean="0"/>
              <a:t> School of Global Affairs</a:t>
            </a:r>
          </a:p>
          <a:p>
            <a:r>
              <a:rPr lang="en-US" dirty="0" smtClean="0"/>
              <a:t>University of Toronto</a:t>
            </a:r>
          </a:p>
          <a:p>
            <a:r>
              <a:rPr lang="en-US" dirty="0" smtClean="0">
                <a:hlinkClick r:id="rId2"/>
              </a:rPr>
              <a:t>jon.lindsay@utoronto.ca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Defence</a:t>
            </a:r>
            <a:r>
              <a:rPr lang="en-US" dirty="0" smtClean="0"/>
              <a:t> Engagement Program Executive Panel</a:t>
            </a:r>
          </a:p>
          <a:p>
            <a:r>
              <a:rPr lang="en-US" dirty="0" smtClean="0"/>
              <a:t>Ottawa</a:t>
            </a:r>
            <a:endParaRPr lang="en-US" dirty="0"/>
          </a:p>
          <a:p>
            <a:r>
              <a:rPr lang="en-US" dirty="0" smtClean="0"/>
              <a:t>10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46382" cy="4351338"/>
          </a:xfrm>
        </p:spPr>
        <p:txBody>
          <a:bodyPr/>
          <a:lstStyle/>
          <a:p>
            <a:r>
              <a:rPr lang="en-US" dirty="0" smtClean="0"/>
              <a:t>Complexity is a problem</a:t>
            </a:r>
          </a:p>
          <a:p>
            <a:pPr lvl="1"/>
            <a:r>
              <a:rPr lang="en-US" dirty="0" smtClean="0"/>
              <a:t>“Cyber” is less of a new “domain” and more symptomatic of increasing sociotechnical complexity worldwide</a:t>
            </a:r>
          </a:p>
          <a:p>
            <a:pPr lvl="1"/>
            <a:r>
              <a:rPr lang="en-US" dirty="0" smtClean="0"/>
              <a:t>Many means can serve many ends, complicating strategic choice and enabling “gray zone” challenges</a:t>
            </a:r>
          </a:p>
          <a:p>
            <a:r>
              <a:rPr lang="en-US" dirty="0" smtClean="0"/>
              <a:t>Complexity is also an opportunity</a:t>
            </a:r>
          </a:p>
          <a:p>
            <a:pPr lvl="1"/>
            <a:r>
              <a:rPr lang="en-US" dirty="0" smtClean="0"/>
              <a:t>Would-be revisionists are more constrained than ever before, by deterrence </a:t>
            </a:r>
            <a:r>
              <a:rPr lang="en-US" i="1" dirty="0" smtClean="0"/>
              <a:t>and</a:t>
            </a:r>
            <a:r>
              <a:rPr lang="en-US" dirty="0" smtClean="0"/>
              <a:t> stakeholder value</a:t>
            </a:r>
          </a:p>
          <a:p>
            <a:pPr lvl="1"/>
            <a:r>
              <a:rPr lang="en-US" dirty="0" smtClean="0"/>
              <a:t>The “third offset” is organizational, not technological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8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Offense, Defense, Uncertainty, and Scale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90" y="1048565"/>
            <a:ext cx="3113590" cy="196769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048565"/>
            <a:ext cx="3253290" cy="196769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80" y="1088945"/>
            <a:ext cx="3253290" cy="19273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56641"/>
            <a:ext cx="2961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↓</a:t>
            </a:r>
            <a:r>
              <a:rPr lang="en-US" dirty="0" smtClean="0"/>
              <a:t>Offense, </a:t>
            </a:r>
            <a:r>
              <a:rPr lang="en-US" dirty="0" smtClean="0">
                <a:latin typeface="Calibri" panose="020F0502020204030204" pitchFamily="34" charset="0"/>
              </a:rPr>
              <a:t>↑Defense, ↑Uncertainty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Huge deterrence failure, but big threats protect highest value targets</a:t>
            </a:r>
          </a:p>
          <a:p>
            <a:r>
              <a:rPr lang="en-US" dirty="0" smtClean="0"/>
              <a:t>(The cyber revolution thesis)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190" y="3056641"/>
            <a:ext cx="3115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 scale with target value, defense scales &gt; offense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Denial &amp; punishment improves, but retaliation not credible at high end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(Where are all the big attacks?)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0180" y="3056641"/>
            <a:ext cx="3043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↑</a:t>
            </a:r>
            <a:r>
              <a:rPr lang="en-US" dirty="0" smtClean="0"/>
              <a:t>Offense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</a:rPr>
              <a:t>↓</a:t>
            </a:r>
            <a:r>
              <a:rPr lang="en-US" dirty="0" smtClean="0">
                <a:latin typeface="Calibri" panose="020F0502020204030204" pitchFamily="34" charset="0"/>
              </a:rPr>
              <a:t>Defense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 reciprocal scaling with </a:t>
            </a:r>
            <a:r>
              <a:rPr lang="en-US" dirty="0" smtClean="0"/>
              <a:t>value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Deterrence feasible for high value targets, non-credible at the low end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(More consistent w/ evidence)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8773" y="6858000"/>
            <a:ext cx="8815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 smtClean="0"/>
              <a:t>Jon Lindsay, “Tipping </a:t>
            </a:r>
            <a:r>
              <a:rPr lang="en-US" sz="1050" dirty="0"/>
              <a:t>the Scales: </a:t>
            </a:r>
            <a:r>
              <a:rPr lang="en-US" sz="1050" dirty="0" smtClean="0"/>
              <a:t>The </a:t>
            </a:r>
            <a:r>
              <a:rPr lang="en-US" sz="1050" dirty="0"/>
              <a:t>Attribution Problem and the Feasibility of Deterrence against Cyber </a:t>
            </a:r>
            <a:r>
              <a:rPr lang="en-US" sz="1050" dirty="0" smtClean="0"/>
              <a:t>Attack,” </a:t>
            </a:r>
            <a:r>
              <a:rPr lang="en-US" sz="1050" i="1" dirty="0" smtClean="0"/>
              <a:t>Journal of Cybersecurity 1:1 (2015)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316786" y="5169076"/>
            <a:ext cx="851042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Declaratory ambiguity trades coverage for effectiveness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Prioritize assets most worth protecting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Exploit gray zones to clarify interests &amp; resolve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83" y="1780243"/>
            <a:ext cx="2295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Actors have a portfolio of bargaining moves to…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5932" y="1794725"/>
            <a:ext cx="170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revise or reinforce the status quo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651" y="1367840"/>
            <a:ext cx="179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change the balance of power (</a:t>
            </a:r>
            <a:r>
              <a:rPr lang="en-US" sz="1600" i="1" dirty="0"/>
              <a:t>Winning</a:t>
            </a:r>
            <a:r>
              <a:rPr lang="en-US" sz="16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931" y="2097036"/>
            <a:ext cx="20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signal interests &amp; resolve (</a:t>
            </a:r>
            <a:r>
              <a:rPr lang="en-US" sz="1600" i="1" dirty="0"/>
              <a:t>Warning</a:t>
            </a:r>
            <a:r>
              <a:rPr lang="en-US" sz="1600" dirty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58564" y="2097201"/>
            <a:ext cx="275462" cy="15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70163" y="1733076"/>
            <a:ext cx="272095" cy="17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555" y="4954970"/>
            <a:ext cx="2787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Increasing military complexity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New complements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s</a:t>
            </a:r>
            <a:r>
              <a:rPr lang="en-US" sz="1600" dirty="0" smtClean="0"/>
              <a:t>ubstitutes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New combinations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6387" y="4297038"/>
            <a:ext cx="20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Militaries pursue new means for </a:t>
            </a:r>
            <a:r>
              <a:rPr lang="en-US" sz="1600" i="1" dirty="0"/>
              <a:t>winning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626" y="5276032"/>
            <a:ext cx="90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Lethality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7576" y="5274831"/>
            <a:ext cx="1055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Protection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0709" y="6071819"/>
            <a:ext cx="131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Specialization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0907" y="6071819"/>
            <a:ext cx="1269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Coordination</a:t>
            </a:r>
          </a:p>
        </p:txBody>
      </p: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 flipV="1">
            <a:off x="4878348" y="5444108"/>
            <a:ext cx="349228" cy="1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  <a:endCxn id="16" idx="1"/>
          </p:cNvCxnSpPr>
          <p:nvPr/>
        </p:nvCxnSpPr>
        <p:spPr>
          <a:xfrm>
            <a:off x="4709788" y="6241096"/>
            <a:ext cx="3011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5293403" y="2379500"/>
            <a:ext cx="444193" cy="188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051805" y="4872591"/>
            <a:ext cx="64232" cy="214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31610" y="1761945"/>
            <a:ext cx="255026" cy="190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506687" y="2103218"/>
            <a:ext cx="272707" cy="17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878998" y="5582979"/>
            <a:ext cx="71488" cy="24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201019" y="2423872"/>
            <a:ext cx="82681" cy="271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2514645" y="5742469"/>
            <a:ext cx="2363330" cy="918371"/>
          </a:xfrm>
          <a:prstGeom prst="arc">
            <a:avLst>
              <a:gd name="adj1" fmla="val 653592"/>
              <a:gd name="adj2" fmla="val 1077104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4067994"/>
            <a:ext cx="9144000" cy="597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3729440"/>
            <a:ext cx="158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Political Strategy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33" y="4127761"/>
            <a:ext cx="180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Military Operations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1729" y="2682607"/>
            <a:ext cx="3496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Increasing political complexity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New means for winning </a:t>
            </a:r>
            <a:r>
              <a:rPr lang="en-US" sz="1600" i="1" dirty="0"/>
              <a:t>and warning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New linkages and interdependence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New bargaining relationships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1672694" y="3898718"/>
            <a:ext cx="198213" cy="973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014293" y="4613918"/>
            <a:ext cx="18049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Capabilities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Disposition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Organization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Doctrine &amp; plans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Logistics &amp; C4ISR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4292" y="2126104"/>
            <a:ext cx="1262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 smtClean="0"/>
              <a:t>Power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 smtClean="0"/>
              <a:t>Costs</a:t>
            </a:r>
            <a:endParaRPr lang="en-US" sz="16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 smtClean="0"/>
              <a:t>Demands</a:t>
            </a:r>
            <a:endParaRPr lang="en-US" sz="16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 smtClean="0"/>
              <a:t>Outcomes</a:t>
            </a:r>
            <a:endParaRPr lang="en-US" sz="16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 smtClean="0"/>
              <a:t>Credibility</a:t>
            </a:r>
            <a:endParaRPr lang="en-US" sz="16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i="1" dirty="0"/>
              <a:t>The future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15708" y="1693304"/>
            <a:ext cx="21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Political uncertainty: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3977" y="4162033"/>
            <a:ext cx="210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Military uncertainty:</a:t>
            </a:r>
          </a:p>
        </p:txBody>
      </p:sp>
      <p:sp>
        <p:nvSpPr>
          <p:cNvPr id="110" name="Left Brace 109"/>
          <p:cNvSpPr/>
          <p:nvPr/>
        </p:nvSpPr>
        <p:spPr>
          <a:xfrm>
            <a:off x="6686201" y="4575739"/>
            <a:ext cx="328092" cy="885257"/>
          </a:xfrm>
          <a:prstGeom prst="leftBrace">
            <a:avLst>
              <a:gd name="adj1" fmla="val 8333"/>
              <a:gd name="adj2" fmla="val 855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1" name="Left Brace 110"/>
          <p:cNvSpPr/>
          <p:nvPr/>
        </p:nvSpPr>
        <p:spPr>
          <a:xfrm>
            <a:off x="6690571" y="5502547"/>
            <a:ext cx="323720" cy="937563"/>
          </a:xfrm>
          <a:prstGeom prst="leftBrace">
            <a:avLst>
              <a:gd name="adj1" fmla="val 8333"/>
              <a:gd name="adj2" fmla="val 66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6525689" y="1081668"/>
            <a:ext cx="5911" cy="56759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503883" y="1057005"/>
            <a:ext cx="200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Increasing Complexity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60138" y="1053132"/>
            <a:ext cx="2054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1"/>
                </a:solidFill>
              </a:rPr>
              <a:t>Sources of Uncertainty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62704" y="5076004"/>
            <a:ext cx="1020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Arms race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24005" y="5823111"/>
            <a:ext cx="175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Force employment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029" y="1"/>
            <a:ext cx="7459038" cy="853104"/>
          </a:xfrm>
        </p:spPr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4101809" y="2455406"/>
            <a:ext cx="2340006" cy="4409091"/>
          </a:xfrm>
          <a:prstGeom prst="rect">
            <a:avLst/>
          </a:prstGeom>
          <a:solidFill>
            <a:srgbClr val="7EB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004486" y="2455406"/>
            <a:ext cx="2103934" cy="4409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828" y="2455406"/>
            <a:ext cx="2000658" cy="44090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30280" y="2448909"/>
            <a:ext cx="2713720" cy="4409091"/>
          </a:xfrm>
          <a:prstGeom prst="rect">
            <a:avLst/>
          </a:prstGeom>
          <a:solidFill>
            <a:srgbClr val="448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0" y="1043063"/>
            <a:ext cx="9150603" cy="1405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029" y="0"/>
            <a:ext cx="7459038" cy="870569"/>
          </a:xfrm>
        </p:spPr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3848" y="2510783"/>
            <a:ext cx="2301765" cy="14432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LLNL</a:t>
            </a:r>
          </a:p>
          <a:p>
            <a:pPr algn="ctr"/>
            <a:r>
              <a:rPr lang="en-US" dirty="0" smtClean="0"/>
              <a:t>Benjamin </a:t>
            </a:r>
            <a:r>
              <a:rPr lang="en-US" dirty="0" err="1" smtClean="0"/>
              <a:t>Bahney</a:t>
            </a:r>
            <a:endParaRPr lang="en-US" dirty="0" smtClean="0"/>
          </a:p>
          <a:p>
            <a:pPr algn="ctr"/>
            <a:r>
              <a:rPr lang="en-US" dirty="0" smtClean="0"/>
              <a:t>Peter Barnes</a:t>
            </a:r>
          </a:p>
          <a:p>
            <a:pPr algn="ctr"/>
            <a:r>
              <a:rPr lang="en-US" dirty="0" smtClean="0"/>
              <a:t>Celeste </a:t>
            </a:r>
            <a:r>
              <a:rPr lang="en-US" dirty="0" err="1" smtClean="0"/>
              <a:t>Matarazzo</a:t>
            </a:r>
            <a:endParaRPr lang="en-US" dirty="0" smtClean="0"/>
          </a:p>
          <a:p>
            <a:pPr algn="ctr"/>
            <a:r>
              <a:rPr lang="en-US" dirty="0" smtClean="0"/>
              <a:t>Braden </a:t>
            </a:r>
            <a:r>
              <a:rPr lang="en-US" dirty="0" err="1" smtClean="0"/>
              <a:t>Soper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780072" y="1134828"/>
            <a:ext cx="1810431" cy="6244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DoD Minerva Initiative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11733" y="1297319"/>
            <a:ext cx="914400" cy="51648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19051" y="2145493"/>
            <a:ext cx="3808468" cy="147144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UCSD</a:t>
            </a:r>
          </a:p>
          <a:p>
            <a:pPr algn="ctr"/>
            <a:r>
              <a:rPr lang="en-US" dirty="0" smtClean="0"/>
              <a:t>Erik Gartzke (PI)</a:t>
            </a:r>
          </a:p>
          <a:p>
            <a:pPr algn="ctr"/>
            <a:r>
              <a:rPr lang="en-US" dirty="0" smtClean="0"/>
              <a:t>Rex Douglas</a:t>
            </a:r>
          </a:p>
          <a:p>
            <a:pPr algn="ctr"/>
            <a:r>
              <a:rPr lang="en-US" dirty="0" smtClean="0"/>
              <a:t>Grad Students</a:t>
            </a:r>
          </a:p>
          <a:p>
            <a:pPr algn="ctr"/>
            <a:r>
              <a:rPr lang="en-US" dirty="0" smtClean="0"/>
              <a:t>Jason Lopez (Administrator)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93060" y="4467258"/>
            <a:ext cx="2000052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Toronto</a:t>
            </a:r>
          </a:p>
          <a:p>
            <a:pPr algn="ctr"/>
            <a:r>
              <a:rPr lang="en-US" dirty="0" smtClean="0"/>
              <a:t>Jon Lindsay (co-PI)</a:t>
            </a:r>
          </a:p>
          <a:p>
            <a:pPr algn="ctr"/>
            <a:r>
              <a:rPr lang="en-US" dirty="0" smtClean="0"/>
              <a:t>Grad Students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9709" y="4463754"/>
            <a:ext cx="1765738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 Berkeley</a:t>
            </a:r>
          </a:p>
          <a:p>
            <a:pPr algn="ctr"/>
            <a:r>
              <a:rPr lang="en-US" dirty="0" smtClean="0"/>
              <a:t>Michael </a:t>
            </a:r>
            <a:r>
              <a:rPr lang="en-US" dirty="0" err="1" smtClean="0"/>
              <a:t>Nacht</a:t>
            </a:r>
            <a:endParaRPr lang="en-US" dirty="0" smtClean="0"/>
          </a:p>
          <a:p>
            <a:pPr algn="ctr"/>
            <a:r>
              <a:rPr lang="en-US" dirty="0" smtClean="0"/>
              <a:t>Grad Students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47288" y="4527143"/>
            <a:ext cx="1373719" cy="6393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LANL</a:t>
            </a:r>
          </a:p>
          <a:p>
            <a:pPr algn="ctr"/>
            <a:r>
              <a:rPr lang="en-US" dirty="0" smtClean="0"/>
              <a:t>Joseph </a:t>
            </a:r>
            <a:r>
              <a:rPr lang="en-US" dirty="0" err="1" smtClean="0"/>
              <a:t>Pilat</a:t>
            </a:r>
            <a:endParaRPr lang="en-US" dirty="0"/>
          </a:p>
        </p:txBody>
      </p:sp>
      <p:cxnSp>
        <p:nvCxnSpPr>
          <p:cNvPr id="19" name="Straight Connector 18"/>
          <p:cNvCxnSpPr>
            <a:stCxn id="8" idx="3"/>
            <a:endCxn id="9" idx="1"/>
          </p:cNvCxnSpPr>
          <p:nvPr/>
        </p:nvCxnSpPr>
        <p:spPr>
          <a:xfrm>
            <a:off x="4590503" y="1447057"/>
            <a:ext cx="721230" cy="1085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0" idx="0"/>
          </p:cNvCxnSpPr>
          <p:nvPr/>
        </p:nvCxnSpPr>
        <p:spPr>
          <a:xfrm>
            <a:off x="5768933" y="1813804"/>
            <a:ext cx="654352" cy="33168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  <a:endCxn id="10" idx="1"/>
          </p:cNvCxnSpPr>
          <p:nvPr/>
        </p:nvCxnSpPr>
        <p:spPr>
          <a:xfrm flipV="1">
            <a:off x="2495613" y="2881217"/>
            <a:ext cx="2023438" cy="35120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  <a:endCxn id="7" idx="0"/>
          </p:cNvCxnSpPr>
          <p:nvPr/>
        </p:nvCxnSpPr>
        <p:spPr>
          <a:xfrm flipH="1">
            <a:off x="1344731" y="1759285"/>
            <a:ext cx="2340557" cy="75149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688666" y="4451113"/>
            <a:ext cx="2356556" cy="2019751"/>
            <a:chOff x="6817948" y="2364067"/>
            <a:chExt cx="2205182" cy="1703437"/>
          </a:xfrm>
          <a:solidFill>
            <a:schemeClr val="accent1">
              <a:lumMod val="5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6817948" y="2364068"/>
              <a:ext cx="2205182" cy="170343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73766" y="2697792"/>
              <a:ext cx="2149364" cy="6234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 Maryland</a:t>
              </a:r>
            </a:p>
            <a:p>
              <a:pPr algn="ctr"/>
              <a:r>
                <a:rPr lang="en-US" dirty="0" smtClean="0"/>
                <a:t>Jonathan </a:t>
              </a:r>
              <a:r>
                <a:rPr lang="en-US" dirty="0" err="1" smtClean="0"/>
                <a:t>Wilkenfeld</a:t>
              </a:r>
              <a:endParaRPr lang="en-US" dirty="0" smtClean="0"/>
            </a:p>
            <a:p>
              <a:pPr algn="ctr"/>
              <a:r>
                <a:rPr lang="en-US" dirty="0" smtClean="0"/>
                <a:t>Grad students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73766" y="3381443"/>
              <a:ext cx="2149364" cy="5809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Duke</a:t>
              </a:r>
            </a:p>
            <a:p>
              <a:pPr algn="ctr"/>
              <a:r>
                <a:rPr lang="en-US" dirty="0" smtClean="0"/>
                <a:t>Kyle Beardsley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54513" y="2364067"/>
              <a:ext cx="1617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Data </a:t>
              </a:r>
              <a:r>
                <a:rPr lang="en-US" i="1" dirty="0" err="1" smtClean="0">
                  <a:solidFill>
                    <a:schemeClr val="bg1"/>
                  </a:solidFill>
                </a:rPr>
                <a:t>subaward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Straight Connector 48"/>
          <p:cNvCxnSpPr>
            <a:stCxn id="10" idx="2"/>
            <a:endCxn id="12" idx="0"/>
          </p:cNvCxnSpPr>
          <p:nvPr/>
        </p:nvCxnSpPr>
        <p:spPr>
          <a:xfrm flipH="1">
            <a:off x="5593086" y="3616941"/>
            <a:ext cx="830199" cy="8503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2"/>
            <a:endCxn id="13" idx="0"/>
          </p:cNvCxnSpPr>
          <p:nvPr/>
        </p:nvCxnSpPr>
        <p:spPr>
          <a:xfrm flipH="1">
            <a:off x="3612578" y="3616941"/>
            <a:ext cx="2810707" cy="84681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47" idx="0"/>
          </p:cNvCxnSpPr>
          <p:nvPr/>
        </p:nvCxnSpPr>
        <p:spPr>
          <a:xfrm>
            <a:off x="6423285" y="3616941"/>
            <a:ext cx="1443659" cy="83417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" idx="1"/>
          </p:cNvCxnSpPr>
          <p:nvPr/>
        </p:nvCxnSpPr>
        <p:spPr>
          <a:xfrm flipH="1">
            <a:off x="2378674" y="2881217"/>
            <a:ext cx="2140377" cy="168336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981" y="1112653"/>
            <a:ext cx="229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Management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708412" y="6470864"/>
            <a:ext cx="215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4233613" y="6457470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Qualitative Analysis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129679" y="6457470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Policy Expertise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401667" y="645747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96978" y="1181901"/>
            <a:ext cx="1877976" cy="727936"/>
            <a:chOff x="-2971800" y="1295400"/>
            <a:chExt cx="4346448" cy="1955551"/>
          </a:xfrm>
        </p:grpSpPr>
        <p:sp>
          <p:nvSpPr>
            <p:cNvPr id="34" name="Oval 33"/>
            <p:cNvSpPr/>
            <p:nvPr/>
          </p:nvSpPr>
          <p:spPr>
            <a:xfrm>
              <a:off x="-2438400" y="1371600"/>
              <a:ext cx="3276600" cy="1828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2895600" y="1752600"/>
              <a:ext cx="914400" cy="9906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81000" y="1752600"/>
              <a:ext cx="914400" cy="9906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pic>
          <p:nvPicPr>
            <p:cNvPr id="37" name="Picture 2" descr="http://auvac.org/uploads/organization/ONR_red_blue_150dpi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2971800" y="1295400"/>
              <a:ext cx="4346448" cy="1955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Picture 4" descr="http://www.dounchis.com/images/UC-San-Diego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285" y="1655204"/>
            <a:ext cx="2414422" cy="6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292" y="5151158"/>
            <a:ext cx="2444204" cy="1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assets-production-webvanta-com.s3-us-west-2.amazonaws.com/000000/50/82/original/images/berkeley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745" y="5501666"/>
            <a:ext cx="1839313" cy="6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upload.wikimedia.org/wikipedia/en/thumb/5/51/University_of_Maryland_Seal.svg/1024px-University_of_Maryland_Se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721" y="3537434"/>
            <a:ext cx="913678" cy="9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sandia.gov/psaap/Images/LLN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49" y="3981618"/>
            <a:ext cx="2241550" cy="4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nls.lanl.gov/~chertkov/lalrg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87" y="5004661"/>
            <a:ext cx="1894759" cy="60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8770" cy="4351338"/>
          </a:xfrm>
        </p:spPr>
        <p:txBody>
          <a:bodyPr/>
          <a:lstStyle/>
          <a:p>
            <a:r>
              <a:rPr lang="en-US" dirty="0" smtClean="0"/>
              <a:t>What are the cross-domain links between cyber, space, and conventional deterrence? What are the unique challenges and opportunities in new domains?</a:t>
            </a:r>
          </a:p>
          <a:p>
            <a:r>
              <a:rPr lang="en-US" dirty="0" smtClean="0"/>
              <a:t>How should CAF operate in cyber? What skills do planners need? What operations and activities should CAF expect to undertake?</a:t>
            </a:r>
          </a:p>
        </p:txBody>
      </p:sp>
    </p:spTree>
    <p:extLst>
      <p:ext uri="{BB962C8B-B14F-4D97-AF65-F5344CB8AC3E}">
        <p14:creationId xmlns:p14="http://schemas.microsoft.com/office/powerpoint/2010/main" val="2176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32438" cy="1325563"/>
          </a:xfrm>
        </p:spPr>
        <p:txBody>
          <a:bodyPr/>
          <a:lstStyle/>
          <a:p>
            <a:pPr algn="ctr"/>
            <a:r>
              <a:rPr lang="en-US" dirty="0" smtClean="0"/>
              <a:t>“Cross-Domain Deterrence”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" y="178168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Emerging technologies</a:t>
            </a:r>
          </a:p>
          <a:p>
            <a:pPr lvl="1"/>
            <a:r>
              <a:rPr lang="en-US" dirty="0" smtClean="0"/>
              <a:t>“Cyber” as a strategic opportunity</a:t>
            </a:r>
          </a:p>
          <a:p>
            <a:pPr lvl="1"/>
            <a:r>
              <a:rPr lang="en-US" dirty="0" smtClean="0"/>
              <a:t>“Command of the commons” vs. A2/AD &amp; ASATs</a:t>
            </a:r>
          </a:p>
          <a:p>
            <a:pPr lvl="1"/>
            <a:r>
              <a:rPr lang="en-US" dirty="0" smtClean="0"/>
              <a:t>ASD Global Strategic Affairs 2010 CDD workshop</a:t>
            </a:r>
          </a:p>
          <a:p>
            <a:pPr lvl="2"/>
            <a:r>
              <a:rPr lang="en-US" dirty="0" smtClean="0"/>
              <a:t>Attribution? Armed attack? Misperception? Escalation?</a:t>
            </a:r>
          </a:p>
          <a:p>
            <a:r>
              <a:rPr lang="en-US" dirty="0" smtClean="0"/>
              <a:t>“Gray Zone” threats</a:t>
            </a:r>
          </a:p>
          <a:p>
            <a:pPr lvl="1"/>
            <a:r>
              <a:rPr lang="en-US" dirty="0" err="1" smtClean="0"/>
              <a:t>Stuxnet</a:t>
            </a:r>
            <a:r>
              <a:rPr lang="en-US" dirty="0" smtClean="0"/>
              <a:t>: sabotage + assurance + diplomacy</a:t>
            </a:r>
          </a:p>
          <a:p>
            <a:pPr lvl="1"/>
            <a:r>
              <a:rPr lang="en-US" dirty="0" smtClean="0"/>
              <a:t>Ukraine: spec ops + info ops + nuclear threats</a:t>
            </a:r>
          </a:p>
          <a:p>
            <a:pPr lvl="1"/>
            <a:r>
              <a:rPr lang="en-US" dirty="0" smtClean="0"/>
              <a:t>South China Sea: islands + civilian vessels + trade</a:t>
            </a:r>
          </a:p>
          <a:p>
            <a:pPr lvl="1"/>
            <a:r>
              <a:rPr lang="en-US" dirty="0" smtClean="0"/>
              <a:t>Sony: doxing + terrorism + attribution + sanctions</a:t>
            </a:r>
          </a:p>
        </p:txBody>
      </p:sp>
      <p:pic>
        <p:nvPicPr>
          <p:cNvPr id="5" name="Picture 4" descr="Chinese dredging vessels are purportedly seen in the waters around Mischief Reef in the disputed Spratly Islands in the South China Sea in this still image from video taken by a P-8A Poseidon surveillance aircraft provided by the United States Navy May 21, 2015. REUTERS/U.S. Navy/Handout via Reu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088" y="3279219"/>
            <a:ext cx="2002145" cy="1247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log.nuclearsecrecy.com/wp-content/uploads/2012/06/2008-Iran-centrifuges-Natan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1088" y="-2020"/>
            <a:ext cx="2002145" cy="1083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9/96/SM-3_intercepting_NROL-21-200802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1088" y="1065284"/>
            <a:ext cx="2002145" cy="1249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point-tech.com/wp-content/uploads/2015/01/sony-500x3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1088" y="5744992"/>
            <a:ext cx="2002145" cy="1276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.abcnews.com/images/International/gty_ukraine_crimea_unrest_wy_140303_16x9_9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2"/>
          <a:stretch/>
        </p:blipFill>
        <p:spPr bwMode="auto">
          <a:xfrm>
            <a:off x="7161088" y="4526504"/>
            <a:ext cx="1982912" cy="1218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opsci.com/sites/popsci.com/files/import/2014/images/2014/08/Honor%20and%20Du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88" y="2199505"/>
            <a:ext cx="2002145" cy="1092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5627" y="0"/>
            <a:ext cx="7571531" cy="1325563"/>
          </a:xfrm>
        </p:spPr>
        <p:txBody>
          <a:bodyPr/>
          <a:lstStyle/>
          <a:p>
            <a:r>
              <a:rPr lang="en-US" dirty="0" smtClean="0"/>
              <a:t>Advancing Deterrence Theory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0144" y="913607"/>
            <a:ext cx="4173996" cy="823912"/>
          </a:xfrm>
        </p:spPr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92505" y="1737519"/>
            <a:ext cx="4361635" cy="46120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Waves 1-2 (1950s-60s)</a:t>
            </a:r>
          </a:p>
          <a:p>
            <a:pPr lvl="1"/>
            <a:r>
              <a:rPr lang="en-US" dirty="0"/>
              <a:t>Nuclear Bipolarity</a:t>
            </a:r>
          </a:p>
          <a:p>
            <a:pPr lvl="1"/>
            <a:r>
              <a:rPr lang="en-US" dirty="0"/>
              <a:t>Chicken &amp; PD Games</a:t>
            </a:r>
          </a:p>
          <a:p>
            <a:r>
              <a:rPr lang="en-US" dirty="0"/>
              <a:t>Wave 3 (</a:t>
            </a:r>
            <a:r>
              <a:rPr lang="en-US" dirty="0" smtClean="0"/>
              <a:t>Late </a:t>
            </a:r>
            <a:r>
              <a:rPr lang="en-US" dirty="0"/>
              <a:t>1960s-80s)</a:t>
            </a:r>
          </a:p>
          <a:p>
            <a:pPr lvl="1"/>
            <a:r>
              <a:rPr lang="en-US" dirty="0"/>
              <a:t>Empirical tests</a:t>
            </a:r>
          </a:p>
          <a:p>
            <a:pPr lvl="1"/>
            <a:r>
              <a:rPr lang="en-US" dirty="0" smtClean="0"/>
              <a:t>Questioning rationality</a:t>
            </a:r>
            <a:endParaRPr lang="en-US" dirty="0"/>
          </a:p>
          <a:p>
            <a:r>
              <a:rPr lang="en-US" dirty="0"/>
              <a:t>Wave 4 (1990s-2000s)</a:t>
            </a:r>
          </a:p>
          <a:p>
            <a:pPr lvl="1"/>
            <a:r>
              <a:rPr lang="en-US" dirty="0" smtClean="0"/>
              <a:t>Relaxing assumptions on bipolarity &amp;</a:t>
            </a:r>
            <a:r>
              <a:rPr lang="en-US" dirty="0"/>
              <a:t> </a:t>
            </a:r>
            <a:r>
              <a:rPr lang="en-US" dirty="0" smtClean="0"/>
              <a:t>preferences</a:t>
            </a:r>
            <a:endParaRPr lang="en-US" dirty="0"/>
          </a:p>
          <a:p>
            <a:pPr lvl="1"/>
            <a:r>
              <a:rPr lang="en-US" dirty="0" smtClean="0"/>
              <a:t>New problems: terrorism</a:t>
            </a:r>
            <a:r>
              <a:rPr lang="en-US" dirty="0"/>
              <a:t>, proliferation, </a:t>
            </a:r>
            <a:r>
              <a:rPr lang="en-US" dirty="0" smtClean="0"/>
              <a:t>rogues, cyber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554140" y="913607"/>
            <a:ext cx="3887391" cy="823912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554140" y="1737517"/>
            <a:ext cx="4458892" cy="4437433"/>
          </a:xfrm>
        </p:spPr>
        <p:txBody>
          <a:bodyPr>
            <a:normAutofit/>
          </a:bodyPr>
          <a:lstStyle/>
          <a:p>
            <a:r>
              <a:rPr lang="en-US" dirty="0"/>
              <a:t>Clarify </a:t>
            </a:r>
            <a:r>
              <a:rPr lang="en-US" dirty="0" smtClean="0"/>
              <a:t>aims of </a:t>
            </a:r>
            <a:r>
              <a:rPr lang="en-US" dirty="0"/>
              <a:t>“deterrence”</a:t>
            </a:r>
          </a:p>
          <a:p>
            <a:pPr lvl="1"/>
            <a:r>
              <a:rPr lang="en-US" dirty="0"/>
              <a:t>Maintain the status </a:t>
            </a:r>
            <a:r>
              <a:rPr lang="en-US" dirty="0" smtClean="0"/>
              <a:t>quo?</a:t>
            </a:r>
            <a:endParaRPr lang="en-US" dirty="0"/>
          </a:p>
          <a:p>
            <a:pPr lvl="1"/>
            <a:r>
              <a:rPr lang="en-US" dirty="0" smtClean="0"/>
              <a:t>Maximize bargaining gain?</a:t>
            </a:r>
          </a:p>
          <a:p>
            <a:pPr lvl="1"/>
            <a:r>
              <a:rPr lang="en-US" dirty="0" smtClean="0"/>
              <a:t>Minimize cost?</a:t>
            </a:r>
          </a:p>
          <a:p>
            <a:pPr lvl="1"/>
            <a:r>
              <a:rPr lang="en-US" dirty="0" smtClean="0"/>
              <a:t>Minimize escalation risk?</a:t>
            </a:r>
          </a:p>
          <a:p>
            <a:r>
              <a:rPr lang="en-US" dirty="0" smtClean="0"/>
              <a:t>Theorize choice of means</a:t>
            </a:r>
          </a:p>
          <a:p>
            <a:pPr lvl="1"/>
            <a:r>
              <a:rPr lang="en-US" dirty="0" smtClean="0"/>
              <a:t>Increasing portfolio</a:t>
            </a:r>
          </a:p>
          <a:p>
            <a:pPr lvl="1"/>
            <a:r>
              <a:rPr lang="en-US" dirty="0" smtClean="0"/>
              <a:t>Globalization &amp; dual-use</a:t>
            </a:r>
          </a:p>
          <a:p>
            <a:pPr lvl="1"/>
            <a:r>
              <a:rPr lang="en-US" dirty="0" smtClean="0"/>
              <a:t>Differential costs</a:t>
            </a:r>
          </a:p>
          <a:p>
            <a:pPr lvl="1"/>
            <a:r>
              <a:rPr lang="en-US" dirty="0" smtClean="0"/>
              <a:t>Signaling feasibility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186" y="6860360"/>
            <a:ext cx="774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Shannon Carcelli, “Blast </a:t>
            </a:r>
            <a:r>
              <a:rPr lang="en-US" sz="1200" dirty="0"/>
              <a:t>from the Past: Updating and Diversifying Deterrence </a:t>
            </a:r>
            <a:r>
              <a:rPr lang="en-US" sz="1200" dirty="0" smtClean="0"/>
              <a:t>Theory,” CDD Working Paper, March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82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26104"/>
            <a:ext cx="8176303" cy="1325563"/>
          </a:xfrm>
        </p:spPr>
        <p:txBody>
          <a:bodyPr/>
          <a:lstStyle/>
          <a:p>
            <a:r>
              <a:rPr lang="en-US" dirty="0" smtClean="0"/>
              <a:t>Means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44" y="1756550"/>
            <a:ext cx="8176302" cy="5101450"/>
          </a:xfrm>
        </p:spPr>
        <p:txBody>
          <a:bodyPr>
            <a:normAutofit/>
          </a:bodyPr>
          <a:lstStyle/>
          <a:p>
            <a:r>
              <a:rPr lang="en-US" dirty="0" smtClean="0"/>
              <a:t>Force serves (at least) 2 different bargaining functions</a:t>
            </a:r>
          </a:p>
          <a:p>
            <a:pPr lvl="1"/>
            <a:r>
              <a:rPr lang="en-US" dirty="0" smtClean="0"/>
              <a:t>WINNING: Change the balance of power</a:t>
            </a:r>
          </a:p>
          <a:p>
            <a:pPr lvl="1"/>
            <a:r>
              <a:rPr lang="en-US" dirty="0" smtClean="0"/>
              <a:t>WARNING: Signal interests &amp; resolve</a:t>
            </a:r>
          </a:p>
          <a:p>
            <a:r>
              <a:rPr lang="en-US" dirty="0" smtClean="0"/>
              <a:t>Means can have a differential effect on ends</a:t>
            </a:r>
          </a:p>
          <a:p>
            <a:pPr lvl="1"/>
            <a:r>
              <a:rPr lang="en-US" dirty="0" smtClean="0"/>
              <a:t>Naval tonnage </a:t>
            </a:r>
            <a:r>
              <a:rPr lang="en-US" dirty="0" smtClean="0">
                <a:sym typeface="Wingdings" panose="05000000000000000000" pitchFamily="2" charset="2"/>
              </a:rPr>
              <a:t> disputes further away, but more of them</a:t>
            </a:r>
            <a:endParaRPr lang="en-US" dirty="0" smtClean="0"/>
          </a:p>
          <a:p>
            <a:pPr lvl="1"/>
            <a:r>
              <a:rPr lang="en-US" dirty="0" smtClean="0"/>
              <a:t>Ground force deployments to allies </a:t>
            </a:r>
            <a:r>
              <a:rPr lang="en-US" dirty="0" smtClean="0">
                <a:sym typeface="Wingdings" panose="05000000000000000000" pitchFamily="2" charset="2"/>
              </a:rPr>
              <a:t> fewer disputes</a:t>
            </a:r>
            <a:endParaRPr lang="en-US" dirty="0" smtClean="0"/>
          </a:p>
          <a:p>
            <a:pPr lvl="1"/>
            <a:r>
              <a:rPr lang="en-US" dirty="0" smtClean="0"/>
              <a:t>Recce satellites </a:t>
            </a:r>
            <a:r>
              <a:rPr lang="en-US" dirty="0" smtClean="0">
                <a:sym typeface="Wingdings" panose="05000000000000000000" pitchFamily="2" charset="2"/>
              </a:rPr>
              <a:t> less likely to be the target of a dispute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Unmanned </a:t>
            </a:r>
            <a:r>
              <a:rPr lang="en-US" dirty="0" smtClean="0">
                <a:sym typeface="Wingdings" panose="05000000000000000000" pitchFamily="2" charset="2"/>
              </a:rPr>
              <a:t>drones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asymmetric resolve &amp; civ targeting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Cyber deception </a:t>
            </a:r>
            <a:r>
              <a:rPr lang="en-US" dirty="0" smtClean="0">
                <a:sym typeface="Wingdings" panose="05000000000000000000" pitchFamily="2" charset="2"/>
              </a:rPr>
              <a:t> limits on </a:t>
            </a:r>
            <a:r>
              <a:rPr lang="en-US" dirty="0" smtClean="0">
                <a:sym typeface="Wingdings" panose="05000000000000000000" pitchFamily="2" charset="2"/>
              </a:rPr>
              <a:t>offense &amp; </a:t>
            </a:r>
            <a:r>
              <a:rPr lang="en-US" dirty="0" smtClean="0">
                <a:sym typeface="Wingdings" panose="05000000000000000000" pitchFamily="2" charset="2"/>
              </a:rPr>
              <a:t>poor signaling</a:t>
            </a:r>
            <a:endParaRPr lang="en-US" dirty="0" smtClean="0"/>
          </a:p>
          <a:p>
            <a:r>
              <a:rPr lang="en-US" dirty="0" smtClean="0"/>
              <a:t>Combinations can produce synergies or tradeoffs</a:t>
            </a:r>
          </a:p>
          <a:p>
            <a:pPr lvl="1"/>
            <a:r>
              <a:rPr lang="en-US" dirty="0" smtClean="0"/>
              <a:t>Combined arms warfare </a:t>
            </a:r>
            <a:r>
              <a:rPr lang="en-US" dirty="0" smtClean="0">
                <a:sym typeface="Wingdings" panose="05000000000000000000" pitchFamily="2" charset="2"/>
              </a:rPr>
              <a:t> improve probability of victory</a:t>
            </a:r>
          </a:p>
          <a:p>
            <a:pPr lvl="1"/>
            <a:r>
              <a:rPr lang="en-US" dirty="0" smtClean="0"/>
              <a:t>Nuclear transparency + cyber secrecy </a:t>
            </a:r>
            <a:r>
              <a:rPr lang="en-US" dirty="0" smtClean="0">
                <a:sym typeface="Wingdings" panose="05000000000000000000" pitchFamily="2" charset="2"/>
              </a:rPr>
              <a:t> crisis instability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673" y="1"/>
            <a:ext cx="1588326" cy="1976803"/>
          </a:xfrm>
          <a:prstGeom prst="rect">
            <a:avLst/>
          </a:prstGeom>
        </p:spPr>
      </p:pic>
      <p:pic>
        <p:nvPicPr>
          <p:cNvPr id="5" name="Picture 6" descr="https://pbs.twimg.com/profile_images/2280856879/Minerva_logo_-_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046" y="21222"/>
            <a:ext cx="1310266" cy="1294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0455" y="1249050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chemeClr val="accent1"/>
                </a:solidFill>
              </a:rPr>
              <a:t>http://deterrence.ucsd.edu</a:t>
            </a:r>
            <a:endParaRPr lang="en-US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/>
          <a:stretch/>
        </p:blipFill>
        <p:spPr>
          <a:xfrm>
            <a:off x="0" y="1042737"/>
            <a:ext cx="9144000" cy="5221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27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Bad News and Good News in Cyberspace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305" y="1090863"/>
            <a:ext cx="5438274" cy="12157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Denial: Many lack the ability to go big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Consequences: Others lack motivation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Threats predicated on increasing utility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3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1645" y="0"/>
            <a:ext cx="7886700" cy="89986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Hacking to Win</a:t>
            </a:r>
            <a:endParaRPr 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9861"/>
            <a:ext cx="9144000" cy="59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4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MPS1"/>
          <p:cNvPicPr>
            <a:picLocks noChangeAspect="1" noChangeArrowheads="1"/>
          </p:cNvPicPr>
          <p:nvPr/>
        </p:nvPicPr>
        <p:blipFill>
          <a:blip r:embed="rId3" cstate="print"/>
          <a:srcRect b="18103"/>
          <a:stretch>
            <a:fillRect/>
          </a:stretch>
        </p:blipFill>
        <p:spPr bwMode="auto">
          <a:xfrm>
            <a:off x="2494256" y="3223"/>
            <a:ext cx="3775232" cy="20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178219" y="-16231"/>
            <a:ext cx="3015778" cy="2065300"/>
            <a:chOff x="762000" y="533400"/>
            <a:chExt cx="7239000" cy="54149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533400"/>
              <a:ext cx="7239000" cy="541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D:\temp\Snake Mission Planning\FalconView_Flash_Small.jpg"/>
            <p:cNvPicPr>
              <a:picLocks noChangeAspect="1" noChangeArrowheads="1"/>
            </p:cNvPicPr>
            <p:nvPr/>
          </p:nvPicPr>
          <p:blipFill>
            <a:blip r:embed="rId5" cstate="print">
              <a:lum bright="48000"/>
            </a:blip>
            <a:srcRect/>
            <a:stretch>
              <a:fillRect/>
            </a:stretch>
          </p:blipFill>
          <p:spPr bwMode="auto">
            <a:xfrm>
              <a:off x="4038600" y="1223963"/>
              <a:ext cx="2819400" cy="206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5827316" y="4007335"/>
            <a:ext cx="3104586" cy="2828650"/>
            <a:chOff x="4384675" y="3343275"/>
            <a:chExt cx="4759325" cy="3514725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4384675" y="3343275"/>
              <a:ext cx="4759325" cy="3514725"/>
              <a:chOff x="96" y="167"/>
              <a:chExt cx="5705" cy="4257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2000" contrast="-18000"/>
              </a:blip>
              <a:srcRect/>
              <a:stretch>
                <a:fillRect/>
              </a:stretch>
            </p:blipFill>
            <p:spPr bwMode="auto">
              <a:xfrm>
                <a:off x="2064" y="2938"/>
                <a:ext cx="1755" cy="1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"/>
              </a:blip>
              <a:srcRect b="26230"/>
              <a:stretch>
                <a:fillRect/>
              </a:stretch>
            </p:blipFill>
            <p:spPr bwMode="auto">
              <a:xfrm>
                <a:off x="96" y="1296"/>
                <a:ext cx="1194" cy="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6593" r="22383" b="26489"/>
              <a:stretch>
                <a:fillRect/>
              </a:stretch>
            </p:blipFill>
            <p:spPr bwMode="auto">
              <a:xfrm>
                <a:off x="1248" y="384"/>
                <a:ext cx="1476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68" y="432"/>
                <a:ext cx="1500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92" y="2592"/>
                <a:ext cx="1776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36" y="2640"/>
                <a:ext cx="1704" cy="1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4186" y="1440"/>
                <a:ext cx="1574" cy="10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2016" y="1296"/>
                <a:ext cx="336" cy="52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1152" cy="4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flipH="1">
                <a:off x="1488" y="2400"/>
                <a:ext cx="720" cy="624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0" cy="432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672" cy="48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816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3312" y="1200"/>
                <a:ext cx="288" cy="576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336" y="3849"/>
                <a:ext cx="14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Link Analysis</a:t>
                </a: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2400" y="4089"/>
                <a:ext cx="1358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Web Content</a:t>
                </a:r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4368" y="3792"/>
                <a:ext cx="1235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FalconView</a:t>
                </a:r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5088" y="1200"/>
                <a:ext cx="713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latin typeface="Arial" charset="0"/>
                  </a:rPr>
                  <a:t>Email</a:t>
                </a:r>
              </a:p>
            </p:txBody>
          </p: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3350" y="215"/>
                <a:ext cx="1238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PowerPoint</a:t>
                </a:r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144" y="1104"/>
                <a:ext cx="1463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Digital Library</a:t>
                </a:r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1286" y="167"/>
                <a:ext cx="174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Arial" charset="0"/>
                  </a:rPr>
                  <a:t>Intuitive Interface</a:t>
                </a: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6324600" y="4648200"/>
              <a:ext cx="685800" cy="685800"/>
              <a:chOff x="1584" y="2160"/>
              <a:chExt cx="2496" cy="1824"/>
            </a:xfrm>
          </p:grpSpPr>
          <p:sp>
            <p:nvSpPr>
              <p:cNvPr id="12" name="AutoShape 25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2496" cy="1824"/>
              </a:xfrm>
              <a:prstGeom prst="can">
                <a:avLst>
                  <a:gd name="adj" fmla="val 24940"/>
                </a:avLst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600"/>
              </a:p>
              <a:p>
                <a:pPr algn="ctr" eaLnBrk="0" hangingPunct="0">
                  <a:defRPr/>
                </a:pPr>
                <a:endParaRPr lang="en-US" sz="1600"/>
              </a:p>
              <a:p>
                <a:pPr algn="ctr" eaLnBrk="0" hangingPunct="0">
                  <a:defRPr/>
                </a:pPr>
                <a:endParaRPr lang="en-US" sz="1600"/>
              </a:p>
              <a:p>
                <a:pPr algn="ctr" eaLnBrk="0" hangingPunct="0">
                  <a:defRPr/>
                </a:pPr>
                <a:endParaRPr lang="en-US" sz="1600"/>
              </a:p>
              <a:p>
                <a:pPr algn="ctr" eaLnBrk="0" hangingPunct="0">
                  <a:defRPr/>
                </a:pPr>
                <a:endParaRPr lang="en-US" sz="1600"/>
              </a:p>
            </p:txBody>
          </p:sp>
          <p:pic>
            <p:nvPicPr>
              <p:cNvPr id="13" name="Picture 26" descr="TRI1A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4000"/>
              </a:blip>
              <a:srcRect/>
              <a:stretch>
                <a:fillRect/>
              </a:stretch>
            </p:blipFill>
            <p:spPr bwMode="auto">
              <a:xfrm>
                <a:off x="1632" y="2688"/>
                <a:ext cx="2400" cy="12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3485199" y="4204523"/>
            <a:ext cx="2092885" cy="2299351"/>
            <a:chOff x="90488" y="1600200"/>
            <a:chExt cx="8958262" cy="4710113"/>
          </a:xfrm>
        </p:grpSpPr>
        <p:sp>
          <p:nvSpPr>
            <p:cNvPr id="36" name="Line 2"/>
            <p:cNvSpPr>
              <a:spLocks noChangeShapeType="1"/>
            </p:cNvSpPr>
            <p:nvPr/>
          </p:nvSpPr>
          <p:spPr bwMode="auto">
            <a:xfrm>
              <a:off x="1676400" y="1828800"/>
              <a:ext cx="0" cy="609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37" name="Line 3"/>
            <p:cNvSpPr>
              <a:spLocks noChangeShapeType="1"/>
            </p:cNvSpPr>
            <p:nvPr/>
          </p:nvSpPr>
          <p:spPr bwMode="auto">
            <a:xfrm>
              <a:off x="7467600" y="1828800"/>
              <a:ext cx="0" cy="609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90488" y="4114800"/>
              <a:ext cx="8958262" cy="21955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648200" y="1828800"/>
              <a:ext cx="0" cy="609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3124200" y="1600200"/>
              <a:ext cx="2819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Video Feed</a:t>
              </a: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3733800" y="2438400"/>
              <a:ext cx="1905000" cy="381000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00"/>
                <a:t>Decoder</a:t>
              </a: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228600" y="4572000"/>
              <a:ext cx="2590800" cy="1600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FalconView</a:t>
              </a: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6324600" y="4572000"/>
              <a:ext cx="2590800" cy="1600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FalconView</a:t>
              </a: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3276600" y="4572000"/>
              <a:ext cx="2590800" cy="1600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FalconView</a:t>
              </a: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371600" y="3733800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4648200" y="40386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2057401" cy="286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00" b="1" i="1"/>
                <a:t>CAOC Skycab</a:t>
              </a: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7543800" y="3581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1219200" y="3276600"/>
              <a:ext cx="6477000" cy="762000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i="1"/>
                <a:t>SuperSplitter Program</a:t>
              </a:r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46482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7696201" y="4114800"/>
              <a:ext cx="1219199" cy="286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00" b="1" i="1"/>
                <a:t>ISRD</a:t>
              </a: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4800600" y="4114800"/>
              <a:ext cx="2057401" cy="286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00" b="1" i="1"/>
                <a:t>CAOC Floor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152400" y="1600200"/>
              <a:ext cx="2819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Video Feed</a:t>
              </a: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6096000" y="1600200"/>
              <a:ext cx="28194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/>
                <a:t>Video Feed</a:t>
              </a:r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762000" y="2438400"/>
              <a:ext cx="1905000" cy="381000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00" dirty="0"/>
                <a:t>Decoder</a:t>
              </a: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>
              <a:off x="6553200" y="2438400"/>
              <a:ext cx="1905000" cy="381000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00"/>
                <a:t>Decoder</a:t>
              </a:r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>
              <a:off x="68580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2514600" y="2895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-7116" y="5102261"/>
            <a:ext cx="1144143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" dirty="0"/>
              <a:t>Ta+3637444To-11528023Tw891Sr3.714.99Se-22.34Fv1.71Sl11014Sa+3639111So-11531557Sn2Cd20000823Ct175544Ir-0.95Ip-0.31Ih173.38Ic0Mn23Md0Mt0Cl0Pc0Iv0</a:t>
            </a:r>
          </a:p>
          <a:p>
            <a:pPr>
              <a:spcBef>
                <a:spcPct val="50000"/>
              </a:spcBef>
            </a:pPr>
            <a:r>
              <a:rPr lang="en-US" sz="500" dirty="0"/>
              <a:t>Ta+385To-11536024Tw8983Sr5.47Sp218.64Se-14.95Fv11.55Sl11024Sa+3639065So-11531546Sn2Cd20000823Ct175548Ip-0.33Ih173.73Ic0Mn23Md0Mt0Cl0Pc0Iv0</a:t>
            </a:r>
          </a:p>
          <a:p>
            <a:pPr>
              <a:spcBef>
                <a:spcPct val="50000"/>
              </a:spcBef>
            </a:pPr>
            <a:r>
              <a:rPr lang="en-US" sz="500" dirty="0"/>
              <a:t>Ta+3634595To-11536021Tw85.43Sp218.99Se-15v11.55Sl11028S39029So-11531539Sn2Cd20000823Ct175550Ir-0.34Ip-0.58Ih173.50Ic0Mn23Md0Pc0Iv0</a:t>
            </a:r>
          </a:p>
          <a:p>
            <a:pPr>
              <a:spcBef>
                <a:spcPct val="50000"/>
              </a:spcBef>
            </a:pPr>
            <a:r>
              <a:rPr lang="en-US" sz="500" dirty="0"/>
              <a:t>Ta+3634577To-11536010Tw8r5.40Sp24Se-15.155Sl11033638582So-11531529Sn2Cd20000823Ct175554Ir-0.37Ip-0.87Ih173.66Ic0Mn23Md0Mt0Cl0Pc0Iv0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2069" y="5288233"/>
            <a:ext cx="2048827" cy="15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27"/>
          <p:cNvPicPr>
            <a:picLocks noChangeAspect="1" noChangeArrowheads="1"/>
          </p:cNvPicPr>
          <p:nvPr/>
        </p:nvPicPr>
        <p:blipFill rotWithShape="1">
          <a:blip r:embed="rId15" cstate="print"/>
          <a:srcRect r="10540"/>
          <a:stretch/>
        </p:blipFill>
        <p:spPr bwMode="auto">
          <a:xfrm>
            <a:off x="-195942" y="-43741"/>
            <a:ext cx="2745988" cy="21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6560188" y="2031375"/>
            <a:ext cx="2610442" cy="1845039"/>
            <a:chOff x="32643" y="1724025"/>
            <a:chExt cx="9426643" cy="4836913"/>
          </a:xfrm>
        </p:grpSpPr>
        <p:sp>
          <p:nvSpPr>
            <p:cNvPr id="68" name="Line 2"/>
            <p:cNvSpPr>
              <a:spLocks noChangeShapeType="1"/>
            </p:cNvSpPr>
            <p:nvPr/>
          </p:nvSpPr>
          <p:spPr bwMode="auto">
            <a:xfrm>
              <a:off x="14525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69" name="Line 3"/>
            <p:cNvSpPr>
              <a:spLocks noChangeShapeType="1"/>
            </p:cNvSpPr>
            <p:nvPr/>
          </p:nvSpPr>
          <p:spPr bwMode="auto">
            <a:xfrm>
              <a:off x="26717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70" name="Line 4"/>
            <p:cNvSpPr>
              <a:spLocks noChangeShapeType="1"/>
            </p:cNvSpPr>
            <p:nvPr/>
          </p:nvSpPr>
          <p:spPr bwMode="auto">
            <a:xfrm>
              <a:off x="38909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71" name="Line 5"/>
            <p:cNvSpPr>
              <a:spLocks noChangeShapeType="1"/>
            </p:cNvSpPr>
            <p:nvPr/>
          </p:nvSpPr>
          <p:spPr bwMode="auto">
            <a:xfrm>
              <a:off x="51101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63293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7548563" y="1736725"/>
              <a:ext cx="0" cy="44196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461963" y="1736725"/>
              <a:ext cx="990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02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4525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03</a:t>
              </a:r>
            </a:p>
          </p:txBody>
        </p:sp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26717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04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38909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05</a:t>
              </a:r>
            </a:p>
          </p:txBody>
        </p:sp>
        <p:sp>
          <p:nvSpPr>
            <p:cNvPr id="78" name="Rectangle 12"/>
            <p:cNvSpPr>
              <a:spLocks noChangeArrowheads="1"/>
            </p:cNvSpPr>
            <p:nvPr/>
          </p:nvSpPr>
          <p:spPr bwMode="auto">
            <a:xfrm>
              <a:off x="51101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06</a:t>
              </a:r>
            </a:p>
          </p:txBody>
        </p:sp>
        <p:sp>
          <p:nvSpPr>
            <p:cNvPr id="79" name="Rectangle 13"/>
            <p:cNvSpPr>
              <a:spLocks noChangeArrowheads="1"/>
            </p:cNvSpPr>
            <p:nvPr/>
          </p:nvSpPr>
          <p:spPr bwMode="auto">
            <a:xfrm>
              <a:off x="63293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07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7548563" y="1736725"/>
              <a:ext cx="12192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00">
                  <a:latin typeface="Arial" charset="0"/>
                </a:rPr>
                <a:t>08</a:t>
              </a:r>
            </a:p>
          </p:txBody>
        </p:sp>
        <p:sp>
          <p:nvSpPr>
            <p:cNvPr id="81" name="AutoShape 15"/>
            <p:cNvSpPr>
              <a:spLocks/>
            </p:cNvSpPr>
            <p:nvPr/>
          </p:nvSpPr>
          <p:spPr bwMode="auto">
            <a:xfrm>
              <a:off x="385763" y="3792538"/>
              <a:ext cx="304800" cy="1614487"/>
            </a:xfrm>
            <a:prstGeom prst="leftBrace">
              <a:avLst>
                <a:gd name="adj1" fmla="val 4414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600"/>
            </a:p>
          </p:txBody>
        </p:sp>
        <p:sp>
          <p:nvSpPr>
            <p:cNvPr id="82" name="AutoShape 16"/>
            <p:cNvSpPr>
              <a:spLocks/>
            </p:cNvSpPr>
            <p:nvPr/>
          </p:nvSpPr>
          <p:spPr bwMode="auto">
            <a:xfrm>
              <a:off x="385763" y="2252663"/>
              <a:ext cx="304800" cy="681037"/>
            </a:xfrm>
            <a:prstGeom prst="leftBrace">
              <a:avLst>
                <a:gd name="adj1" fmla="val 1862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600"/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 rot="16200000">
              <a:off x="-457989" y="4386355"/>
              <a:ext cx="1374775" cy="38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" b="1">
                  <a:latin typeface="Arial" charset="0"/>
                </a:rPr>
                <a:t>AFMSS</a:t>
              </a: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690563" y="4002089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Fighters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690563" y="3792539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Helo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86" name="Text Box 20"/>
            <p:cNvSpPr txBox="1">
              <a:spLocks noChangeArrowheads="1"/>
            </p:cNvSpPr>
            <p:nvPr/>
          </p:nvSpPr>
          <p:spPr bwMode="auto">
            <a:xfrm>
              <a:off x="690563" y="4273551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Airlift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87" name="Text Box 21"/>
            <p:cNvSpPr txBox="1">
              <a:spLocks noChangeArrowheads="1"/>
            </p:cNvSpPr>
            <p:nvPr/>
          </p:nvSpPr>
          <p:spPr bwMode="auto">
            <a:xfrm>
              <a:off x="690563" y="4595814"/>
              <a:ext cx="838201" cy="29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UAV, PGM’S </a:t>
              </a:r>
            </a:p>
            <a:p>
              <a:pPr eaLnBrk="0" hangingPunct="0"/>
              <a:r>
                <a:rPr lang="en-US" sz="100" b="1">
                  <a:latin typeface="Arial" charset="0"/>
                </a:rPr>
                <a:t>F-15E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690563" y="4965701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B-1, B-52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690563" y="5213350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B-2, F-117, JSF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676280" y="3259139"/>
              <a:ext cx="776287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SOF</a:t>
              </a:r>
            </a:p>
          </p:txBody>
        </p:sp>
        <p:sp>
          <p:nvSpPr>
            <p:cNvPr id="91" name="Text Box 25"/>
            <p:cNvSpPr txBox="1">
              <a:spLocks noChangeArrowheads="1"/>
            </p:cNvSpPr>
            <p:nvPr/>
          </p:nvSpPr>
          <p:spPr bwMode="auto">
            <a:xfrm rot="16200000">
              <a:off x="-262728" y="3146517"/>
              <a:ext cx="990599" cy="38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" b="1">
                  <a:latin typeface="Arial" charset="0"/>
                </a:rPr>
                <a:t>SOFPARS</a:t>
              </a:r>
            </a:p>
          </p:txBody>
        </p:sp>
        <p:sp>
          <p:nvSpPr>
            <p:cNvPr id="92" name="AutoShape 26"/>
            <p:cNvSpPr>
              <a:spLocks/>
            </p:cNvSpPr>
            <p:nvPr/>
          </p:nvSpPr>
          <p:spPr bwMode="auto">
            <a:xfrm>
              <a:off x="387350" y="3019425"/>
              <a:ext cx="304800" cy="679450"/>
            </a:xfrm>
            <a:prstGeom prst="leftBrace">
              <a:avLst>
                <a:gd name="adj1" fmla="val 1857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600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 rot="16200000">
              <a:off x="-222250" y="2312287"/>
              <a:ext cx="896939" cy="38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" b="1">
                  <a:latin typeface="Arial" charset="0"/>
                </a:rPr>
                <a:t>NavMPS</a:t>
              </a:r>
            </a:p>
          </p:txBody>
        </p: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792171" y="6118224"/>
              <a:ext cx="7577134" cy="44271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rgbClr val="660066"/>
              </a:prst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600">
                  <a:solidFill>
                    <a:srgbClr val="660066"/>
                  </a:solidFill>
                  <a:latin typeface="Arial" charset="0"/>
                </a:rPr>
                <a:t>Navy, Marine Corps, Air Force, Army and SOF Working Together</a:t>
              </a:r>
            </a:p>
          </p:txBody>
        </p:sp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71440" y="1724025"/>
              <a:ext cx="747087" cy="32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300" b="1">
                  <a:latin typeface="Arial" charset="0"/>
                </a:rPr>
                <a:t>CY</a:t>
              </a:r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1524000" y="4314825"/>
              <a:ext cx="6405563" cy="1085850"/>
            </a:xfrm>
            <a:custGeom>
              <a:avLst/>
              <a:gdLst>
                <a:gd name="T0" fmla="*/ 2147483647 w 4035"/>
                <a:gd name="T1" fmla="*/ 1048385023 h 684"/>
                <a:gd name="T2" fmla="*/ 2147483647 w 4035"/>
                <a:gd name="T3" fmla="*/ 907256323 h 684"/>
                <a:gd name="T4" fmla="*/ 2147483647 w 4035"/>
                <a:gd name="T5" fmla="*/ 887095080 h 684"/>
                <a:gd name="T6" fmla="*/ 2147483647 w 4035"/>
                <a:gd name="T7" fmla="*/ 0 h 684"/>
                <a:gd name="T8" fmla="*/ 2147483647 w 4035"/>
                <a:gd name="T9" fmla="*/ 496470009 h 684"/>
                <a:gd name="T10" fmla="*/ 2520950 w 4035"/>
                <a:gd name="T11" fmla="*/ 496470009 h 684"/>
                <a:gd name="T12" fmla="*/ 0 w 4035"/>
                <a:gd name="T13" fmla="*/ 1723787053 h 684"/>
                <a:gd name="T14" fmla="*/ 2147483647 w 4035"/>
                <a:gd name="T15" fmla="*/ 1723787053 h 684"/>
                <a:gd name="T16" fmla="*/ 2147483647 w 4035"/>
                <a:gd name="T17" fmla="*/ 1048385023 h 6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35"/>
                <a:gd name="T28" fmla="*/ 0 h 684"/>
                <a:gd name="T29" fmla="*/ 4035 w 4035"/>
                <a:gd name="T30" fmla="*/ 684 h 6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35" h="684">
                  <a:moveTo>
                    <a:pt x="4035" y="416"/>
                  </a:moveTo>
                  <a:lnTo>
                    <a:pt x="3963" y="360"/>
                  </a:lnTo>
                  <a:lnTo>
                    <a:pt x="3811" y="352"/>
                  </a:lnTo>
                  <a:lnTo>
                    <a:pt x="2475" y="0"/>
                  </a:lnTo>
                  <a:lnTo>
                    <a:pt x="1635" y="197"/>
                  </a:lnTo>
                  <a:lnTo>
                    <a:pt x="1" y="197"/>
                  </a:lnTo>
                  <a:lnTo>
                    <a:pt x="0" y="684"/>
                  </a:lnTo>
                  <a:lnTo>
                    <a:pt x="3172" y="684"/>
                  </a:lnTo>
                  <a:lnTo>
                    <a:pt x="4035" y="416"/>
                  </a:lnTo>
                  <a:close/>
                </a:path>
              </a:pathLst>
            </a:custGeom>
            <a:gradFill rotWithShape="0">
              <a:gsLst>
                <a:gs pos="0">
                  <a:srgbClr val="00FFFF"/>
                </a:gs>
                <a:gs pos="100000">
                  <a:srgbClr val="99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1516063" y="4938713"/>
              <a:ext cx="6523037" cy="1065212"/>
            </a:xfrm>
            <a:custGeom>
              <a:avLst/>
              <a:gdLst>
                <a:gd name="T0" fmla="*/ 2147483647 w 4109"/>
                <a:gd name="T1" fmla="*/ 904734943 h 671"/>
                <a:gd name="T2" fmla="*/ 2147483647 w 4109"/>
                <a:gd name="T3" fmla="*/ 0 h 671"/>
                <a:gd name="T4" fmla="*/ 2147483647 w 4109"/>
                <a:gd name="T5" fmla="*/ 710683669 h 671"/>
                <a:gd name="T6" fmla="*/ 2147483647 w 4109"/>
                <a:gd name="T7" fmla="*/ 929936485 h 671"/>
                <a:gd name="T8" fmla="*/ 22680606 w 4109"/>
                <a:gd name="T9" fmla="*/ 929936485 h 671"/>
                <a:gd name="T10" fmla="*/ 0 w 4109"/>
                <a:gd name="T11" fmla="*/ 1691023435 h 671"/>
                <a:gd name="T12" fmla="*/ 2147483647 w 4109"/>
                <a:gd name="T13" fmla="*/ 1691023435 h 671"/>
                <a:gd name="T14" fmla="*/ 2147483647 w 4109"/>
                <a:gd name="T15" fmla="*/ 904734943 h 6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09"/>
                <a:gd name="T25" fmla="*/ 0 h 671"/>
                <a:gd name="T26" fmla="*/ 4109 w 4109"/>
                <a:gd name="T27" fmla="*/ 671 h 6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09" h="671">
                  <a:moveTo>
                    <a:pt x="3636" y="359"/>
                  </a:moveTo>
                  <a:lnTo>
                    <a:pt x="4109" y="0"/>
                  </a:lnTo>
                  <a:lnTo>
                    <a:pt x="1845" y="282"/>
                  </a:lnTo>
                  <a:lnTo>
                    <a:pt x="1643" y="369"/>
                  </a:lnTo>
                  <a:lnTo>
                    <a:pt x="9" y="369"/>
                  </a:lnTo>
                  <a:lnTo>
                    <a:pt x="0" y="671"/>
                  </a:lnTo>
                  <a:lnTo>
                    <a:pt x="3036" y="671"/>
                  </a:lnTo>
                  <a:lnTo>
                    <a:pt x="3636" y="359"/>
                  </a:lnTo>
                  <a:close/>
                </a:path>
              </a:pathLst>
            </a:custGeom>
            <a:gradFill rotWithShape="0">
              <a:gsLst>
                <a:gs pos="0">
                  <a:srgbClr val="00A854"/>
                </a:gs>
                <a:gs pos="100000">
                  <a:srgbClr val="3333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1528763" y="3111500"/>
              <a:ext cx="4297362" cy="1352550"/>
            </a:xfrm>
            <a:custGeom>
              <a:avLst/>
              <a:gdLst>
                <a:gd name="T0" fmla="*/ 2147483647 w 1899"/>
                <a:gd name="T1" fmla="*/ 882753906 h 1050"/>
                <a:gd name="T2" fmla="*/ 2147483647 w 1899"/>
                <a:gd name="T3" fmla="*/ 1659128 h 1050"/>
                <a:gd name="T4" fmla="*/ 10242161 w 1899"/>
                <a:gd name="T5" fmla="*/ 0 h 1050"/>
                <a:gd name="T6" fmla="*/ 0 w 1899"/>
                <a:gd name="T7" fmla="*/ 1742277455 h 1050"/>
                <a:gd name="T8" fmla="*/ 2147483647 w 1899"/>
                <a:gd name="T9" fmla="*/ 1737300074 h 1050"/>
                <a:gd name="T10" fmla="*/ 2147483647 w 1899"/>
                <a:gd name="T11" fmla="*/ 882753906 h 10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9"/>
                <a:gd name="T19" fmla="*/ 0 h 1050"/>
                <a:gd name="T20" fmla="*/ 1899 w 1899"/>
                <a:gd name="T21" fmla="*/ 1050 h 10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9" h="1050">
                  <a:moveTo>
                    <a:pt x="1899" y="532"/>
                  </a:moveTo>
                  <a:lnTo>
                    <a:pt x="1155" y="1"/>
                  </a:lnTo>
                  <a:lnTo>
                    <a:pt x="2" y="0"/>
                  </a:lnTo>
                  <a:lnTo>
                    <a:pt x="0" y="1050"/>
                  </a:lnTo>
                  <a:lnTo>
                    <a:pt x="1826" y="1047"/>
                  </a:lnTo>
                  <a:lnTo>
                    <a:pt x="1899" y="532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99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1527175" y="2193925"/>
              <a:ext cx="5030788" cy="1447800"/>
            </a:xfrm>
            <a:custGeom>
              <a:avLst/>
              <a:gdLst>
                <a:gd name="T0" fmla="*/ 2147483647 w 3170"/>
                <a:gd name="T1" fmla="*/ 1474292202 h 912"/>
                <a:gd name="T2" fmla="*/ 0 w 3170"/>
                <a:gd name="T3" fmla="*/ 1461690631 h 912"/>
                <a:gd name="T4" fmla="*/ 5037136 w 3170"/>
                <a:gd name="T5" fmla="*/ 786288738 h 912"/>
                <a:gd name="T6" fmla="*/ 2147483647 w 3170"/>
                <a:gd name="T7" fmla="*/ 786288738 h 912"/>
                <a:gd name="T8" fmla="*/ 2147483647 w 3170"/>
                <a:gd name="T9" fmla="*/ 640119715 h 912"/>
                <a:gd name="T10" fmla="*/ 5037136 w 3170"/>
                <a:gd name="T11" fmla="*/ 640119715 h 912"/>
                <a:gd name="T12" fmla="*/ 5037136 w 3170"/>
                <a:gd name="T13" fmla="*/ 2520950 h 912"/>
                <a:gd name="T14" fmla="*/ 2147483647 w 3170"/>
                <a:gd name="T15" fmla="*/ 2520950 h 912"/>
                <a:gd name="T16" fmla="*/ 2147483647 w 3170"/>
                <a:gd name="T17" fmla="*/ 0 h 912"/>
                <a:gd name="T18" fmla="*/ 2147483647 w 3170"/>
                <a:gd name="T19" fmla="*/ 584676292 h 912"/>
                <a:gd name="T20" fmla="*/ 2147483647 w 3170"/>
                <a:gd name="T21" fmla="*/ 2147483647 h 912"/>
                <a:gd name="T22" fmla="*/ 2147483647 w 3170"/>
                <a:gd name="T23" fmla="*/ 1791832202 h 912"/>
                <a:gd name="T24" fmla="*/ 2147483647 w 3170"/>
                <a:gd name="T25" fmla="*/ 1474292202 h 9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0"/>
                <a:gd name="T40" fmla="*/ 0 h 912"/>
                <a:gd name="T41" fmla="*/ 3170 w 3170"/>
                <a:gd name="T42" fmla="*/ 912 h 9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0" h="912">
                  <a:moveTo>
                    <a:pt x="1154" y="585"/>
                  </a:moveTo>
                  <a:lnTo>
                    <a:pt x="0" y="580"/>
                  </a:lnTo>
                  <a:lnTo>
                    <a:pt x="2" y="312"/>
                  </a:lnTo>
                  <a:lnTo>
                    <a:pt x="1058" y="312"/>
                  </a:lnTo>
                  <a:lnTo>
                    <a:pt x="874" y="254"/>
                  </a:lnTo>
                  <a:lnTo>
                    <a:pt x="2" y="254"/>
                  </a:lnTo>
                  <a:lnTo>
                    <a:pt x="2" y="1"/>
                  </a:lnTo>
                  <a:lnTo>
                    <a:pt x="866" y="1"/>
                  </a:lnTo>
                  <a:lnTo>
                    <a:pt x="2762" y="0"/>
                  </a:lnTo>
                  <a:lnTo>
                    <a:pt x="3170" y="232"/>
                  </a:lnTo>
                  <a:lnTo>
                    <a:pt x="2395" y="912"/>
                  </a:lnTo>
                  <a:lnTo>
                    <a:pt x="1956" y="711"/>
                  </a:lnTo>
                  <a:lnTo>
                    <a:pt x="1154" y="585"/>
                  </a:lnTo>
                  <a:close/>
                </a:path>
              </a:pathLst>
            </a:custGeom>
            <a:gradFill rotWithShape="0">
              <a:gsLst>
                <a:gs pos="0">
                  <a:srgbClr val="3333FF"/>
                </a:gs>
                <a:gs pos="100000">
                  <a:srgbClr val="99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5199063" y="2257425"/>
              <a:ext cx="3803650" cy="1562100"/>
            </a:xfrm>
            <a:custGeom>
              <a:avLst/>
              <a:gdLst>
                <a:gd name="T0" fmla="*/ 0 w 2396"/>
                <a:gd name="T1" fmla="*/ 2147483647 h 984"/>
                <a:gd name="T2" fmla="*/ 1270158629 w 2396"/>
                <a:gd name="T3" fmla="*/ 483870078 h 984"/>
                <a:gd name="T4" fmla="*/ 2147483647 w 2396"/>
                <a:gd name="T5" fmla="*/ 491431339 h 984"/>
                <a:gd name="T6" fmla="*/ 2147483647 w 2396"/>
                <a:gd name="T7" fmla="*/ 0 h 984"/>
                <a:gd name="T8" fmla="*/ 2147483647 w 2396"/>
                <a:gd name="T9" fmla="*/ 2147483647 h 984"/>
                <a:gd name="T10" fmla="*/ 40322496 w 2396"/>
                <a:gd name="T11" fmla="*/ 2147483647 h 984"/>
                <a:gd name="T12" fmla="*/ 0 w 2396"/>
                <a:gd name="T13" fmla="*/ 2147483647 h 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6"/>
                <a:gd name="T22" fmla="*/ 0 h 984"/>
                <a:gd name="T23" fmla="*/ 2396 w 2396"/>
                <a:gd name="T24" fmla="*/ 984 h 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6" h="984">
                  <a:moveTo>
                    <a:pt x="0" y="928"/>
                  </a:moveTo>
                  <a:lnTo>
                    <a:pt x="504" y="192"/>
                  </a:lnTo>
                  <a:lnTo>
                    <a:pt x="1814" y="195"/>
                  </a:lnTo>
                  <a:lnTo>
                    <a:pt x="1814" y="0"/>
                  </a:lnTo>
                  <a:lnTo>
                    <a:pt x="2396" y="973"/>
                  </a:lnTo>
                  <a:lnTo>
                    <a:pt x="16" y="984"/>
                  </a:lnTo>
                  <a:lnTo>
                    <a:pt x="0" y="928"/>
                  </a:ln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rgbClr val="5C007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160963" y="3781425"/>
              <a:ext cx="3840162" cy="1552575"/>
            </a:xfrm>
            <a:custGeom>
              <a:avLst/>
              <a:gdLst>
                <a:gd name="T0" fmla="*/ 2147483647 w 2418"/>
                <a:gd name="T1" fmla="*/ 1960681867 h 978"/>
                <a:gd name="T2" fmla="*/ 2147483647 w 2418"/>
                <a:gd name="T3" fmla="*/ 2147483647 h 978"/>
                <a:gd name="T4" fmla="*/ 2147483647 w 2418"/>
                <a:gd name="T5" fmla="*/ 15120940 h 978"/>
                <a:gd name="T6" fmla="*/ 0 w 2418"/>
                <a:gd name="T7" fmla="*/ 0 h 978"/>
                <a:gd name="T8" fmla="*/ 746582658 w 2418"/>
                <a:gd name="T9" fmla="*/ 1068546380 h 978"/>
                <a:gd name="T10" fmla="*/ 2147483647 w 2418"/>
                <a:gd name="T11" fmla="*/ 1960681867 h 9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8"/>
                <a:gd name="T19" fmla="*/ 0 h 978"/>
                <a:gd name="T20" fmla="*/ 2418 w 2418"/>
                <a:gd name="T21" fmla="*/ 978 h 9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8" h="978">
                  <a:moveTo>
                    <a:pt x="1850" y="778"/>
                  </a:moveTo>
                  <a:lnTo>
                    <a:pt x="1850" y="978"/>
                  </a:lnTo>
                  <a:lnTo>
                    <a:pt x="2418" y="6"/>
                  </a:lnTo>
                  <a:lnTo>
                    <a:pt x="0" y="0"/>
                  </a:lnTo>
                  <a:lnTo>
                    <a:pt x="296" y="424"/>
                  </a:lnTo>
                  <a:lnTo>
                    <a:pt x="1850" y="778"/>
                  </a:ln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rgbClr val="5C007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02" name="Text Box 36"/>
            <p:cNvSpPr txBox="1">
              <a:spLocks noChangeArrowheads="1"/>
            </p:cNvSpPr>
            <p:nvPr/>
          </p:nvSpPr>
          <p:spPr bwMode="auto">
            <a:xfrm>
              <a:off x="1706572" y="4543424"/>
              <a:ext cx="1066799" cy="1328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500">
                  <a:solidFill>
                    <a:schemeClr val="bg2"/>
                  </a:solidFill>
                  <a:latin typeface="Arial" charset="0"/>
                </a:rPr>
                <a:t>MPS II</a:t>
              </a:r>
            </a:p>
            <a:p>
              <a:pPr eaLnBrk="0" hangingPunct="0"/>
              <a:r>
                <a:rPr lang="en-US" sz="500">
                  <a:solidFill>
                    <a:schemeClr val="bg2"/>
                  </a:solidFill>
                  <a:latin typeface="Arial" charset="0"/>
                </a:rPr>
                <a:t>MPS III</a:t>
              </a:r>
            </a:p>
            <a:p>
              <a:pPr eaLnBrk="0" hangingPunct="0"/>
              <a:r>
                <a:rPr lang="en-US" sz="500">
                  <a:solidFill>
                    <a:schemeClr val="bg2"/>
                  </a:solidFill>
                  <a:latin typeface="Arial" charset="0"/>
                </a:rPr>
                <a:t>MPS IV</a:t>
              </a:r>
            </a:p>
          </p:txBody>
        </p:sp>
        <p:sp>
          <p:nvSpPr>
            <p:cNvPr id="103" name="Text Box 37"/>
            <p:cNvSpPr txBox="1">
              <a:spLocks noChangeArrowheads="1"/>
            </p:cNvSpPr>
            <p:nvPr/>
          </p:nvSpPr>
          <p:spPr bwMode="auto">
            <a:xfrm>
              <a:off x="1770068" y="3570287"/>
              <a:ext cx="939798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500">
                  <a:solidFill>
                    <a:schemeClr val="bg1"/>
                  </a:solidFill>
                  <a:latin typeface="Arial" charset="0"/>
                </a:rPr>
                <a:t>PFPS</a:t>
              </a:r>
            </a:p>
          </p:txBody>
        </p:sp>
        <p:sp>
          <p:nvSpPr>
            <p:cNvPr id="104" name="Text Box 38"/>
            <p:cNvSpPr txBox="1">
              <a:spLocks noChangeArrowheads="1"/>
            </p:cNvSpPr>
            <p:nvPr/>
          </p:nvSpPr>
          <p:spPr bwMode="auto">
            <a:xfrm>
              <a:off x="1731969" y="2209801"/>
              <a:ext cx="4164007" cy="40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500">
                  <a:solidFill>
                    <a:schemeClr val="bg1"/>
                  </a:solidFill>
                  <a:latin typeface="Arial" charset="0"/>
                </a:rPr>
                <a:t>TAMPS/TEAMS/MOMS/MSS/NAWC</a:t>
              </a:r>
            </a:p>
          </p:txBody>
        </p:sp>
        <p:sp>
          <p:nvSpPr>
            <p:cNvPr id="105" name="Text Box 39"/>
            <p:cNvSpPr txBox="1">
              <a:spLocks noChangeArrowheads="1"/>
            </p:cNvSpPr>
            <p:nvPr/>
          </p:nvSpPr>
          <p:spPr bwMode="auto">
            <a:xfrm>
              <a:off x="1604971" y="5548314"/>
              <a:ext cx="1066799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00">
                  <a:solidFill>
                    <a:schemeClr val="bg1"/>
                  </a:solidFill>
                  <a:latin typeface="Arial" charset="0"/>
                </a:rPr>
                <a:t>AMPS</a:t>
              </a:r>
            </a:p>
          </p:txBody>
        </p:sp>
        <p:sp>
          <p:nvSpPr>
            <p:cNvPr id="106" name="AutoShape 40"/>
            <p:cNvSpPr>
              <a:spLocks noChangeArrowheads="1"/>
            </p:cNvSpPr>
            <p:nvPr/>
          </p:nvSpPr>
          <p:spPr bwMode="auto">
            <a:xfrm>
              <a:off x="6507163" y="5524500"/>
              <a:ext cx="2336800" cy="547688"/>
            </a:xfrm>
            <a:prstGeom prst="rightArrow">
              <a:avLst>
                <a:gd name="adj1" fmla="val 72620"/>
                <a:gd name="adj2" fmla="val 51259"/>
              </a:avLst>
            </a:prstGeom>
            <a:noFill/>
            <a:ln w="28575">
              <a:solidFill>
                <a:srgbClr val="FF33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07" name="Text Box 41"/>
            <p:cNvSpPr txBox="1">
              <a:spLocks noChangeArrowheads="1"/>
            </p:cNvSpPr>
            <p:nvPr/>
          </p:nvSpPr>
          <p:spPr bwMode="auto">
            <a:xfrm>
              <a:off x="6583365" y="5613401"/>
              <a:ext cx="2057398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solidFill>
                    <a:srgbClr val="FF3300"/>
                  </a:solidFill>
                </a:rPr>
                <a:t>Some platforms will migrate depending on JMPS ability to meet requirements</a:t>
              </a:r>
              <a:endParaRPr lang="en-US" sz="500">
                <a:solidFill>
                  <a:srgbClr val="FF3300"/>
                </a:solidFill>
              </a:endParaRPr>
            </a:p>
          </p:txBody>
        </p:sp>
        <p:sp>
          <p:nvSpPr>
            <p:cNvPr id="108" name="AutoShape 42"/>
            <p:cNvSpPr>
              <a:spLocks noChangeArrowheads="1"/>
            </p:cNvSpPr>
            <p:nvPr/>
          </p:nvSpPr>
          <p:spPr bwMode="auto">
            <a:xfrm>
              <a:off x="8159750" y="3970338"/>
              <a:ext cx="152400" cy="123825"/>
            </a:xfrm>
            <a:prstGeom prst="flowChartMerge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09" name="AutoShape 43"/>
            <p:cNvSpPr>
              <a:spLocks noChangeArrowheads="1"/>
            </p:cNvSpPr>
            <p:nvPr/>
          </p:nvSpPr>
          <p:spPr bwMode="auto">
            <a:xfrm>
              <a:off x="4665663" y="5489575"/>
              <a:ext cx="152400" cy="123825"/>
            </a:xfrm>
            <a:prstGeom prst="flowChartMerge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10" name="Text Box 44"/>
            <p:cNvSpPr txBox="1">
              <a:spLocks noChangeArrowheads="1"/>
            </p:cNvSpPr>
            <p:nvPr/>
          </p:nvSpPr>
          <p:spPr bwMode="auto">
            <a:xfrm>
              <a:off x="7388225" y="3676649"/>
              <a:ext cx="1720849" cy="405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1.3</a:t>
              </a:r>
            </a:p>
          </p:txBody>
        </p:sp>
        <p:sp>
          <p:nvSpPr>
            <p:cNvPr id="111" name="Text Box 45"/>
            <p:cNvSpPr txBox="1">
              <a:spLocks noChangeArrowheads="1"/>
            </p:cNvSpPr>
            <p:nvPr/>
          </p:nvSpPr>
          <p:spPr bwMode="auto">
            <a:xfrm>
              <a:off x="8712199" y="1724025"/>
              <a:ext cx="747087" cy="32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300" b="1">
                  <a:latin typeface="Arial" charset="0"/>
                </a:rPr>
                <a:t>CY</a:t>
              </a:r>
            </a:p>
          </p:txBody>
        </p:sp>
        <p:sp>
          <p:nvSpPr>
            <p:cNvPr id="112" name="Text Box 46"/>
            <p:cNvSpPr txBox="1">
              <a:spLocks noChangeArrowheads="1"/>
            </p:cNvSpPr>
            <p:nvPr/>
          </p:nvSpPr>
          <p:spPr bwMode="auto">
            <a:xfrm>
              <a:off x="700092" y="5616575"/>
              <a:ext cx="838201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Army Helos</a:t>
              </a:r>
              <a:endParaRPr lang="en-US" sz="500">
                <a:latin typeface="Arial" charset="0"/>
              </a:endParaRPr>
            </a:p>
          </p:txBody>
        </p:sp>
        <p:sp>
          <p:nvSpPr>
            <p:cNvPr id="113" name="Text Box 47"/>
            <p:cNvSpPr txBox="1">
              <a:spLocks noChangeArrowheads="1"/>
            </p:cNvSpPr>
            <p:nvPr/>
          </p:nvSpPr>
          <p:spPr bwMode="auto">
            <a:xfrm>
              <a:off x="2938470" y="5551488"/>
              <a:ext cx="939798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500">
                  <a:solidFill>
                    <a:schemeClr val="bg1"/>
                  </a:solidFill>
                  <a:latin typeface="Arial" charset="0"/>
                </a:rPr>
                <a:t>PFPS</a:t>
              </a:r>
            </a:p>
          </p:txBody>
        </p:sp>
        <p:sp>
          <p:nvSpPr>
            <p:cNvPr id="114" name="Text Box 48"/>
            <p:cNvSpPr txBox="1">
              <a:spLocks noChangeArrowheads="1"/>
            </p:cNvSpPr>
            <p:nvPr/>
          </p:nvSpPr>
          <p:spPr bwMode="auto">
            <a:xfrm>
              <a:off x="3954469" y="5564187"/>
              <a:ext cx="1558922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1.2.4</a:t>
              </a:r>
            </a:p>
          </p:txBody>
        </p:sp>
        <p:sp>
          <p:nvSpPr>
            <p:cNvPr id="115" name="Text Box 49"/>
            <p:cNvSpPr txBox="1">
              <a:spLocks noChangeArrowheads="1"/>
            </p:cNvSpPr>
            <p:nvPr/>
          </p:nvSpPr>
          <p:spPr bwMode="auto">
            <a:xfrm>
              <a:off x="4224342" y="4791076"/>
              <a:ext cx="1558922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1.2.1</a:t>
              </a:r>
            </a:p>
          </p:txBody>
        </p:sp>
        <p:sp>
          <p:nvSpPr>
            <p:cNvPr id="116" name="Text Box 50"/>
            <p:cNvSpPr txBox="1">
              <a:spLocks noChangeArrowheads="1"/>
            </p:cNvSpPr>
            <p:nvPr/>
          </p:nvSpPr>
          <p:spPr bwMode="auto">
            <a:xfrm>
              <a:off x="4981578" y="3952875"/>
              <a:ext cx="1558922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1.2.2</a:t>
              </a:r>
            </a:p>
          </p:txBody>
        </p:sp>
        <p:sp>
          <p:nvSpPr>
            <p:cNvPr id="117" name="Text Box 51"/>
            <p:cNvSpPr txBox="1">
              <a:spLocks noChangeArrowheads="1"/>
            </p:cNvSpPr>
            <p:nvPr/>
          </p:nvSpPr>
          <p:spPr bwMode="auto">
            <a:xfrm>
              <a:off x="676280" y="2166938"/>
              <a:ext cx="776287" cy="29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 dirty="0">
                  <a:latin typeface="Arial" charset="0"/>
                </a:rPr>
                <a:t>Naval TACAIR &amp; Weapons</a:t>
              </a:r>
            </a:p>
          </p:txBody>
        </p:sp>
        <p:sp>
          <p:nvSpPr>
            <p:cNvPr id="118" name="Text Box 52"/>
            <p:cNvSpPr txBox="1">
              <a:spLocks noChangeArrowheads="1"/>
            </p:cNvSpPr>
            <p:nvPr/>
          </p:nvSpPr>
          <p:spPr bwMode="auto">
            <a:xfrm>
              <a:off x="676280" y="2611439"/>
              <a:ext cx="776287" cy="25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/>
              <a:r>
                <a:rPr lang="en-US" sz="100" b="1">
                  <a:latin typeface="Arial" charset="0"/>
                </a:rPr>
                <a:t>Naval Helos &amp; Maritime</a:t>
              </a:r>
            </a:p>
          </p:txBody>
        </p:sp>
        <p:sp>
          <p:nvSpPr>
            <p:cNvPr id="119" name="AutoShape 53"/>
            <p:cNvSpPr>
              <a:spLocks noChangeArrowheads="1"/>
            </p:cNvSpPr>
            <p:nvPr/>
          </p:nvSpPr>
          <p:spPr bwMode="auto">
            <a:xfrm>
              <a:off x="5659438" y="4251325"/>
              <a:ext cx="152400" cy="122238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20" name="AutoShape 54"/>
            <p:cNvSpPr>
              <a:spLocks noChangeArrowheads="1"/>
            </p:cNvSpPr>
            <p:nvPr/>
          </p:nvSpPr>
          <p:spPr bwMode="auto">
            <a:xfrm>
              <a:off x="4821238" y="5102225"/>
              <a:ext cx="152400" cy="122238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1552575" y="2695575"/>
              <a:ext cx="6350000" cy="42703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3213105" y="2511425"/>
              <a:ext cx="1231899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1.1</a:t>
              </a:r>
            </a:p>
          </p:txBody>
        </p:sp>
        <p:sp>
          <p:nvSpPr>
            <p:cNvPr id="123" name="AutoShape 57"/>
            <p:cNvSpPr>
              <a:spLocks noChangeArrowheads="1"/>
            </p:cNvSpPr>
            <p:nvPr/>
          </p:nvSpPr>
          <p:spPr bwMode="auto">
            <a:xfrm>
              <a:off x="4033838" y="2803525"/>
              <a:ext cx="152400" cy="122238"/>
            </a:xfrm>
            <a:prstGeom prst="flowChartMerge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24" name="Text Box 58"/>
            <p:cNvSpPr txBox="1">
              <a:spLocks noChangeArrowheads="1"/>
            </p:cNvSpPr>
            <p:nvPr/>
          </p:nvSpPr>
          <p:spPr bwMode="auto">
            <a:xfrm>
              <a:off x="1693870" y="2732089"/>
              <a:ext cx="1066799" cy="77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00">
                  <a:solidFill>
                    <a:schemeClr val="bg1"/>
                  </a:solidFill>
                  <a:latin typeface="Arial" charset="0"/>
                </a:rPr>
                <a:t>N-PFPS</a:t>
              </a:r>
            </a:p>
          </p:txBody>
        </p:sp>
        <p:sp>
          <p:nvSpPr>
            <p:cNvPr id="125" name="AutoShape 59"/>
            <p:cNvSpPr>
              <a:spLocks noChangeArrowheads="1"/>
            </p:cNvSpPr>
            <p:nvPr/>
          </p:nvSpPr>
          <p:spPr bwMode="auto">
            <a:xfrm rot="5393649">
              <a:off x="7730331" y="2717007"/>
              <a:ext cx="712787" cy="3746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  <p:sp>
          <p:nvSpPr>
            <p:cNvPr id="126" name="Text Box 60"/>
            <p:cNvSpPr txBox="1">
              <a:spLocks noChangeArrowheads="1"/>
            </p:cNvSpPr>
            <p:nvPr/>
          </p:nvSpPr>
          <p:spPr bwMode="auto">
            <a:xfrm>
              <a:off x="7659690" y="2701925"/>
              <a:ext cx="481012" cy="44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bg1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5105402" y="2503487"/>
              <a:ext cx="1565274" cy="59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500" b="1">
                  <a:solidFill>
                    <a:schemeClr val="bg1"/>
                  </a:solidFill>
                  <a:latin typeface="Arial" charset="0"/>
                </a:rPr>
                <a:t>JMPS 1.2.3?</a:t>
              </a:r>
            </a:p>
          </p:txBody>
        </p:sp>
        <p:sp>
          <p:nvSpPr>
            <p:cNvPr id="128" name="AutoShape 62"/>
            <p:cNvSpPr>
              <a:spLocks noChangeArrowheads="1"/>
            </p:cNvSpPr>
            <p:nvPr/>
          </p:nvSpPr>
          <p:spPr bwMode="auto">
            <a:xfrm>
              <a:off x="5729288" y="2798763"/>
              <a:ext cx="152400" cy="122237"/>
            </a:xfrm>
            <a:prstGeom prst="flowChartMerge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 cstate="print">
            <a:lum bright="12000"/>
          </a:blip>
          <a:srcRect t="10881"/>
          <a:stretch>
            <a:fillRect/>
          </a:stretch>
        </p:blipFill>
        <p:spPr bwMode="auto">
          <a:xfrm>
            <a:off x="-486438" y="1985805"/>
            <a:ext cx="5379295" cy="19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6321" y="3782001"/>
            <a:ext cx="1125559" cy="1300163"/>
            <a:chOff x="142" y="1505"/>
            <a:chExt cx="2026" cy="1623"/>
          </a:xfrm>
        </p:grpSpPr>
        <p:pic>
          <p:nvPicPr>
            <p:cNvPr id="60" name="Picture 8" descr="C:\Documents and Settings\Powerscene2admin\Desktop\ati-frame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2" y="1505"/>
              <a:ext cx="2026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9" descr="C:\Documents and Settings\Powerscene2admin\Desktop\kabul-park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80" y="1643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90651" y="3738753"/>
            <a:ext cx="2037264" cy="152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37" y="1988112"/>
            <a:ext cx="2586206" cy="193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8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3979"/>
          </a:xfrm>
        </p:spPr>
        <p:txBody>
          <a:bodyPr/>
          <a:lstStyle/>
          <a:p>
            <a:pPr algn="ctr"/>
            <a:r>
              <a:rPr lang="en-US" dirty="0" smtClean="0"/>
              <a:t>Hacking is Inevitable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930442"/>
            <a:ext cx="9120188" cy="59275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gap between use and design is shrinking</a:t>
            </a:r>
          </a:p>
          <a:p>
            <a:pPr lvl="1"/>
            <a:r>
              <a:rPr lang="en-US" dirty="0" smtClean="0"/>
              <a:t>No longer just “cyber” security</a:t>
            </a:r>
          </a:p>
          <a:p>
            <a:pPr lvl="1"/>
            <a:r>
              <a:rPr lang="en-US" dirty="0" smtClean="0"/>
              <a:t>Generativity &amp; utility is a root cause of network insecurity</a:t>
            </a:r>
          </a:p>
          <a:p>
            <a:pPr lvl="1"/>
            <a:r>
              <a:rPr lang="en-US" dirty="0" smtClean="0"/>
              <a:t>Overzealous security measures can undermine network utility</a:t>
            </a:r>
          </a:p>
          <a:p>
            <a:pPr lvl="1"/>
            <a:r>
              <a:rPr lang="en-US" dirty="0" smtClean="0"/>
              <a:t>Personnel will work around red tape to accomplish their mission</a:t>
            </a:r>
          </a:p>
          <a:p>
            <a:r>
              <a:rPr lang="en-US" dirty="0" smtClean="0"/>
              <a:t>Use these powers for good</a:t>
            </a:r>
          </a:p>
          <a:p>
            <a:pPr lvl="1"/>
            <a:r>
              <a:rPr lang="en-US" dirty="0" smtClean="0"/>
              <a:t>Push technical expertise forward</a:t>
            </a:r>
          </a:p>
          <a:p>
            <a:pPr lvl="1"/>
            <a:r>
              <a:rPr lang="en-US" dirty="0" smtClean="0"/>
              <a:t>Leverage user innovation communities</a:t>
            </a:r>
          </a:p>
          <a:p>
            <a:pPr lvl="1"/>
            <a:r>
              <a:rPr lang="en-US" dirty="0" smtClean="0"/>
              <a:t>Promote mission-type over task-type regulation</a:t>
            </a:r>
            <a:endParaRPr lang="en-US" dirty="0"/>
          </a:p>
          <a:p>
            <a:pPr lvl="1"/>
            <a:r>
              <a:rPr lang="en-US" dirty="0" smtClean="0"/>
              <a:t>Educated, democratic forces have advantages</a:t>
            </a:r>
          </a:p>
          <a:p>
            <a:r>
              <a:rPr lang="en-US" dirty="0" smtClean="0"/>
              <a:t>Operational advantages of hacking</a:t>
            </a:r>
          </a:p>
          <a:p>
            <a:pPr lvl="1"/>
            <a:r>
              <a:rPr lang="en-US" dirty="0" smtClean="0"/>
              <a:t>Adaptive in war</a:t>
            </a:r>
          </a:p>
          <a:p>
            <a:pPr lvl="1"/>
            <a:r>
              <a:rPr lang="en-US" dirty="0" smtClean="0"/>
              <a:t>Affordable prototyping</a:t>
            </a:r>
          </a:p>
          <a:p>
            <a:pPr lvl="1"/>
            <a:r>
              <a:rPr lang="en-US" dirty="0" smtClean="0"/>
              <a:t>Inscrutable to the enemy (including active defense)</a:t>
            </a:r>
          </a:p>
          <a:p>
            <a:pPr lvl="1"/>
            <a:r>
              <a:rPr lang="en-US" dirty="0" smtClean="0"/>
              <a:t>Human-centric</a:t>
            </a:r>
          </a:p>
        </p:txBody>
      </p:sp>
      <p:pic>
        <p:nvPicPr>
          <p:cNvPr id="3074" name="Picture 2" descr="https://encrypted-tbn3.gstatic.com/images?q=tbn:ANd9GcTZWamfvPcBH-gBWnyJP3u1BIqTASW6N7TUT-2f1GPmCyLNT09_K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10181"/>
          <a:stretch/>
        </p:blipFill>
        <p:spPr bwMode="auto">
          <a:xfrm>
            <a:off x="6985324" y="2951748"/>
            <a:ext cx="2158676" cy="26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1915</TotalTime>
  <Words>1111</Words>
  <Application>Microsoft Office PowerPoint</Application>
  <PresentationFormat>On-screen Show (4:3)</PresentationFormat>
  <Paragraphs>261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Wingdings</vt:lpstr>
      <vt:lpstr>Office Theme</vt:lpstr>
      <vt:lpstr>Hacking the CAF If you can’t beat ‘em, join ‘em!</vt:lpstr>
      <vt:lpstr>Objectives</vt:lpstr>
      <vt:lpstr>“Cross-Domain Deterrence”</vt:lpstr>
      <vt:lpstr>Advancing Deterrence Theory</vt:lpstr>
      <vt:lpstr>Means Matter</vt:lpstr>
      <vt:lpstr>Bad News and Good News in Cyberspace</vt:lpstr>
      <vt:lpstr>Hacking to Win</vt:lpstr>
      <vt:lpstr>PowerPoint Presentation</vt:lpstr>
      <vt:lpstr>Hacking is Inevitable</vt:lpstr>
      <vt:lpstr>Concluding thoughts</vt:lpstr>
      <vt:lpstr>Offense, Defense, Uncertainty, and Scale</vt:lpstr>
      <vt:lpstr>Conceptual Framework</vt:lpstr>
      <vt:lpstr>Project Organization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Lindsay, Jon</dc:creator>
  <cp:lastModifiedBy>Lindsay, Jon</cp:lastModifiedBy>
  <cp:revision>70</cp:revision>
  <dcterms:created xsi:type="dcterms:W3CDTF">2016-06-06T18:24:37Z</dcterms:created>
  <dcterms:modified xsi:type="dcterms:W3CDTF">2016-06-10T12:16:41Z</dcterms:modified>
</cp:coreProperties>
</file>